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97"/>
  </p:handoutMasterIdLst>
  <p:sldIdLst>
    <p:sldId id="256" r:id="rId2"/>
    <p:sldId id="257" r:id="rId3"/>
    <p:sldId id="279" r:id="rId4"/>
    <p:sldId id="280" r:id="rId5"/>
    <p:sldId id="259" r:id="rId6"/>
    <p:sldId id="260" r:id="rId7"/>
    <p:sldId id="267" r:id="rId8"/>
    <p:sldId id="269" r:id="rId9"/>
    <p:sldId id="268" r:id="rId10"/>
    <p:sldId id="335" r:id="rId11"/>
    <p:sldId id="276" r:id="rId12"/>
    <p:sldId id="342" r:id="rId13"/>
    <p:sldId id="332" r:id="rId14"/>
    <p:sldId id="333" r:id="rId15"/>
    <p:sldId id="334" r:id="rId16"/>
    <p:sldId id="341" r:id="rId17"/>
    <p:sldId id="367" r:id="rId18"/>
    <p:sldId id="261" r:id="rId19"/>
    <p:sldId id="354" r:id="rId20"/>
    <p:sldId id="321" r:id="rId21"/>
    <p:sldId id="356" r:id="rId22"/>
    <p:sldId id="336" r:id="rId23"/>
    <p:sldId id="346" r:id="rId24"/>
    <p:sldId id="363" r:id="rId25"/>
    <p:sldId id="351" r:id="rId26"/>
    <p:sldId id="347" r:id="rId27"/>
    <p:sldId id="364" r:id="rId28"/>
    <p:sldId id="263" r:id="rId29"/>
    <p:sldId id="264" r:id="rId30"/>
    <p:sldId id="299" r:id="rId31"/>
    <p:sldId id="343" r:id="rId32"/>
    <p:sldId id="312" r:id="rId33"/>
    <p:sldId id="349" r:id="rId34"/>
    <p:sldId id="284" r:id="rId35"/>
    <p:sldId id="287" r:id="rId36"/>
    <p:sldId id="285" r:id="rId37"/>
    <p:sldId id="286" r:id="rId38"/>
    <p:sldId id="352" r:id="rId39"/>
    <p:sldId id="288" r:id="rId40"/>
    <p:sldId id="353" r:id="rId41"/>
    <p:sldId id="289" r:id="rId42"/>
    <p:sldId id="301" r:id="rId43"/>
    <p:sldId id="300" r:id="rId44"/>
    <p:sldId id="281" r:id="rId45"/>
    <p:sldId id="311" r:id="rId46"/>
    <p:sldId id="271" r:id="rId47"/>
    <p:sldId id="290" r:id="rId48"/>
    <p:sldId id="272" r:id="rId49"/>
    <p:sldId id="313" r:id="rId50"/>
    <p:sldId id="291" r:id="rId51"/>
    <p:sldId id="282" r:id="rId52"/>
    <p:sldId id="283" r:id="rId53"/>
    <p:sldId id="292" r:id="rId54"/>
    <p:sldId id="293" r:id="rId55"/>
    <p:sldId id="294" r:id="rId56"/>
    <p:sldId id="295" r:id="rId57"/>
    <p:sldId id="357" r:id="rId58"/>
    <p:sldId id="358" r:id="rId59"/>
    <p:sldId id="314" r:id="rId60"/>
    <p:sldId id="298" r:id="rId61"/>
    <p:sldId id="296" r:id="rId62"/>
    <p:sldId id="316" r:id="rId63"/>
    <p:sldId id="297" r:id="rId64"/>
    <p:sldId id="361" r:id="rId65"/>
    <p:sldId id="360" r:id="rId66"/>
    <p:sldId id="322" r:id="rId67"/>
    <p:sldId id="274" r:id="rId68"/>
    <p:sldId id="365" r:id="rId69"/>
    <p:sldId id="366" r:id="rId70"/>
    <p:sldId id="317" r:id="rId71"/>
    <p:sldId id="304" r:id="rId72"/>
    <p:sldId id="305" r:id="rId73"/>
    <p:sldId id="318" r:id="rId74"/>
    <p:sldId id="326" r:id="rId75"/>
    <p:sldId id="327" r:id="rId76"/>
    <p:sldId id="355" r:id="rId77"/>
    <p:sldId id="345" r:id="rId78"/>
    <p:sldId id="319" r:id="rId79"/>
    <p:sldId id="277" r:id="rId80"/>
    <p:sldId id="278" r:id="rId81"/>
    <p:sldId id="302" r:id="rId82"/>
    <p:sldId id="320" r:id="rId83"/>
    <p:sldId id="306" r:id="rId84"/>
    <p:sldId id="344" r:id="rId85"/>
    <p:sldId id="307" r:id="rId86"/>
    <p:sldId id="323" r:id="rId87"/>
    <p:sldId id="324" r:id="rId88"/>
    <p:sldId id="329" r:id="rId89"/>
    <p:sldId id="330" r:id="rId90"/>
    <p:sldId id="325" r:id="rId91"/>
    <p:sldId id="338" r:id="rId92"/>
    <p:sldId id="339" r:id="rId93"/>
    <p:sldId id="340" r:id="rId94"/>
    <p:sldId id="350" r:id="rId95"/>
    <p:sldId id="348" r:id="rId96"/>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18" autoAdjust="0"/>
    <p:restoredTop sz="94645" autoAdjust="0"/>
  </p:normalViewPr>
  <p:slideViewPr>
    <p:cSldViewPr>
      <p:cViewPr varScale="1">
        <p:scale>
          <a:sx n="60" d="100"/>
          <a:sy n="60" d="100"/>
        </p:scale>
        <p:origin x="-54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3405D6-207E-40BC-B8E4-A88D05938128}" type="doc">
      <dgm:prSet loTypeId="urn:microsoft.com/office/officeart/2005/8/layout/cycle7" loCatId="cycle" qsTypeId="urn:microsoft.com/office/officeart/2005/8/quickstyle/simple1#1" qsCatId="simple" csTypeId="urn:microsoft.com/office/officeart/2005/8/colors/colorful1" csCatId="colorful" phldr="1"/>
      <dgm:spPr/>
      <dgm:t>
        <a:bodyPr/>
        <a:lstStyle/>
        <a:p>
          <a:endParaRPr lang="en-US"/>
        </a:p>
      </dgm:t>
    </dgm:pt>
    <dgm:pt modelId="{00D47114-0AC0-4EBA-988F-CEEE8D0DCAB4}">
      <dgm:prSet phldrT="[Text]" custT="1"/>
      <dgm:spPr/>
      <dgm:t>
        <a:bodyPr/>
        <a:lstStyle/>
        <a:p>
          <a:r>
            <a:rPr lang="en-US" sz="1800" dirty="0" smtClean="0"/>
            <a:t>INFLAMMATION</a:t>
          </a:r>
          <a:endParaRPr lang="en-US" sz="1800" dirty="0"/>
        </a:p>
      </dgm:t>
    </dgm:pt>
    <dgm:pt modelId="{28E92E29-D5D1-48D5-A816-5F04A3674FE9}" type="parTrans" cxnId="{DDBAF3CC-08CD-4AF4-8F0E-64DF0EA44E03}">
      <dgm:prSet/>
      <dgm:spPr/>
      <dgm:t>
        <a:bodyPr/>
        <a:lstStyle/>
        <a:p>
          <a:endParaRPr lang="en-US"/>
        </a:p>
      </dgm:t>
    </dgm:pt>
    <dgm:pt modelId="{ACD895DD-487F-4125-B3AB-B429F3489DE5}" type="sibTrans" cxnId="{DDBAF3CC-08CD-4AF4-8F0E-64DF0EA44E03}">
      <dgm:prSet/>
      <dgm:spPr/>
      <dgm:t>
        <a:bodyPr/>
        <a:lstStyle/>
        <a:p>
          <a:endParaRPr lang="en-US"/>
        </a:p>
      </dgm:t>
    </dgm:pt>
    <dgm:pt modelId="{DD1E6F12-3033-46DE-BE25-24993F1B9BE3}">
      <dgm:prSet phldrT="[Text]" custT="1"/>
      <dgm:spPr/>
      <dgm:t>
        <a:bodyPr/>
        <a:lstStyle/>
        <a:p>
          <a:r>
            <a:rPr lang="en-US" sz="1800" dirty="0" smtClean="0"/>
            <a:t>AIRWAY OBSTRUCTION</a:t>
          </a:r>
          <a:endParaRPr lang="en-US" sz="1800" dirty="0"/>
        </a:p>
      </dgm:t>
    </dgm:pt>
    <dgm:pt modelId="{665958E9-2D10-4811-B307-BE8C291CD816}" type="parTrans" cxnId="{69306803-C890-4ACF-8C0F-C27FD655C0CA}">
      <dgm:prSet/>
      <dgm:spPr/>
      <dgm:t>
        <a:bodyPr/>
        <a:lstStyle/>
        <a:p>
          <a:endParaRPr lang="en-US"/>
        </a:p>
      </dgm:t>
    </dgm:pt>
    <dgm:pt modelId="{1FFF0D2B-4EF7-416A-B0D2-CEEB14DAC948}" type="sibTrans" cxnId="{69306803-C890-4ACF-8C0F-C27FD655C0CA}">
      <dgm:prSet/>
      <dgm:spPr/>
      <dgm:t>
        <a:bodyPr/>
        <a:lstStyle/>
        <a:p>
          <a:endParaRPr lang="en-US"/>
        </a:p>
      </dgm:t>
    </dgm:pt>
    <dgm:pt modelId="{358906A4-5C81-45F9-ACDE-95462C625BF1}">
      <dgm:prSet phldrT="[Text]" custT="1"/>
      <dgm:spPr/>
      <dgm:t>
        <a:bodyPr/>
        <a:lstStyle/>
        <a:p>
          <a:r>
            <a:rPr lang="en-US" sz="1800" dirty="0" smtClean="0"/>
            <a:t>AIRWAY HYPERRESPONSIVENESS</a:t>
          </a:r>
          <a:endParaRPr lang="en-US" sz="1800" dirty="0"/>
        </a:p>
      </dgm:t>
    </dgm:pt>
    <dgm:pt modelId="{CCB206EB-C479-4CC8-A0A6-DEECF8297D5F}" type="parTrans" cxnId="{98B71FF3-4C56-483A-B769-F8A7A588BF9C}">
      <dgm:prSet/>
      <dgm:spPr/>
      <dgm:t>
        <a:bodyPr/>
        <a:lstStyle/>
        <a:p>
          <a:endParaRPr lang="en-US"/>
        </a:p>
      </dgm:t>
    </dgm:pt>
    <dgm:pt modelId="{6983E9EB-1D3B-479F-87E5-2CDF2D739EA9}" type="sibTrans" cxnId="{98B71FF3-4C56-483A-B769-F8A7A588BF9C}">
      <dgm:prSet/>
      <dgm:spPr/>
      <dgm:t>
        <a:bodyPr/>
        <a:lstStyle/>
        <a:p>
          <a:endParaRPr lang="en-US"/>
        </a:p>
      </dgm:t>
    </dgm:pt>
    <dgm:pt modelId="{D08F3111-14F0-4228-9F10-4869D6D87733}" type="pres">
      <dgm:prSet presAssocID="{213405D6-207E-40BC-B8E4-A88D05938128}" presName="Name0" presStyleCnt="0">
        <dgm:presLayoutVars>
          <dgm:dir/>
          <dgm:resizeHandles val="exact"/>
        </dgm:presLayoutVars>
      </dgm:prSet>
      <dgm:spPr/>
      <dgm:t>
        <a:bodyPr/>
        <a:lstStyle/>
        <a:p>
          <a:endParaRPr lang="en-US"/>
        </a:p>
      </dgm:t>
    </dgm:pt>
    <dgm:pt modelId="{35BEF242-489B-49A7-9312-CA67BDC70BA2}" type="pres">
      <dgm:prSet presAssocID="{00D47114-0AC0-4EBA-988F-CEEE8D0DCAB4}" presName="node" presStyleLbl="node1" presStyleIdx="0" presStyleCnt="3" custScaleX="179861" custRadScaleRad="90432" custRadScaleInc="-10211">
        <dgm:presLayoutVars>
          <dgm:bulletEnabled val="1"/>
        </dgm:presLayoutVars>
      </dgm:prSet>
      <dgm:spPr/>
      <dgm:t>
        <a:bodyPr/>
        <a:lstStyle/>
        <a:p>
          <a:endParaRPr lang="en-US"/>
        </a:p>
      </dgm:t>
    </dgm:pt>
    <dgm:pt modelId="{83BBFF52-3139-4AE4-84EF-C829A8FBFD1B}" type="pres">
      <dgm:prSet presAssocID="{ACD895DD-487F-4125-B3AB-B429F3489DE5}" presName="sibTrans" presStyleLbl="sibTrans2D1" presStyleIdx="0" presStyleCnt="3"/>
      <dgm:spPr/>
      <dgm:t>
        <a:bodyPr/>
        <a:lstStyle/>
        <a:p>
          <a:endParaRPr lang="en-US"/>
        </a:p>
      </dgm:t>
    </dgm:pt>
    <dgm:pt modelId="{0FAC343C-B240-4482-B81E-4D6DA86626F1}" type="pres">
      <dgm:prSet presAssocID="{ACD895DD-487F-4125-B3AB-B429F3489DE5}" presName="connectorText" presStyleLbl="sibTrans2D1" presStyleIdx="0" presStyleCnt="3"/>
      <dgm:spPr/>
      <dgm:t>
        <a:bodyPr/>
        <a:lstStyle/>
        <a:p>
          <a:endParaRPr lang="en-US"/>
        </a:p>
      </dgm:t>
    </dgm:pt>
    <dgm:pt modelId="{210D2133-3E08-49C3-97EF-315610D6684E}" type="pres">
      <dgm:prSet presAssocID="{DD1E6F12-3033-46DE-BE25-24993F1B9BE3}" presName="node" presStyleLbl="node1" presStyleIdx="1" presStyleCnt="3" custScaleX="184616" custRadScaleRad="138531" custRadScaleInc="-17082">
        <dgm:presLayoutVars>
          <dgm:bulletEnabled val="1"/>
        </dgm:presLayoutVars>
      </dgm:prSet>
      <dgm:spPr/>
      <dgm:t>
        <a:bodyPr/>
        <a:lstStyle/>
        <a:p>
          <a:endParaRPr lang="en-US"/>
        </a:p>
      </dgm:t>
    </dgm:pt>
    <dgm:pt modelId="{20A86D86-B56B-4512-ABB9-739A70124EF4}" type="pres">
      <dgm:prSet presAssocID="{1FFF0D2B-4EF7-416A-B0D2-CEEB14DAC948}" presName="sibTrans" presStyleLbl="sibTrans2D1" presStyleIdx="1" presStyleCnt="3"/>
      <dgm:spPr/>
      <dgm:t>
        <a:bodyPr/>
        <a:lstStyle/>
        <a:p>
          <a:endParaRPr lang="en-US"/>
        </a:p>
      </dgm:t>
    </dgm:pt>
    <dgm:pt modelId="{7AD46EAD-11DF-4161-AD6F-819B28FC0E5B}" type="pres">
      <dgm:prSet presAssocID="{1FFF0D2B-4EF7-416A-B0D2-CEEB14DAC948}" presName="connectorText" presStyleLbl="sibTrans2D1" presStyleIdx="1" presStyleCnt="3"/>
      <dgm:spPr/>
      <dgm:t>
        <a:bodyPr/>
        <a:lstStyle/>
        <a:p>
          <a:endParaRPr lang="en-US"/>
        </a:p>
      </dgm:t>
    </dgm:pt>
    <dgm:pt modelId="{C25D09D7-68E0-4A1F-B0F8-C3AA2D870F2F}" type="pres">
      <dgm:prSet presAssocID="{358906A4-5C81-45F9-ACDE-95462C625BF1}" presName="node" presStyleLbl="node1" presStyleIdx="2" presStyleCnt="3" custScaleX="211329" custRadScaleRad="163184" custRadScaleInc="22215">
        <dgm:presLayoutVars>
          <dgm:bulletEnabled val="1"/>
        </dgm:presLayoutVars>
      </dgm:prSet>
      <dgm:spPr/>
      <dgm:t>
        <a:bodyPr/>
        <a:lstStyle/>
        <a:p>
          <a:endParaRPr lang="en-US"/>
        </a:p>
      </dgm:t>
    </dgm:pt>
    <dgm:pt modelId="{B7B50658-67F8-45F8-B6C8-546B30BF5E91}" type="pres">
      <dgm:prSet presAssocID="{6983E9EB-1D3B-479F-87E5-2CDF2D739EA9}" presName="sibTrans" presStyleLbl="sibTrans2D1" presStyleIdx="2" presStyleCnt="3"/>
      <dgm:spPr/>
      <dgm:t>
        <a:bodyPr/>
        <a:lstStyle/>
        <a:p>
          <a:endParaRPr lang="en-US"/>
        </a:p>
      </dgm:t>
    </dgm:pt>
    <dgm:pt modelId="{8A82FFB1-A1E8-42E7-B425-73A86E9EF511}" type="pres">
      <dgm:prSet presAssocID="{6983E9EB-1D3B-479F-87E5-2CDF2D739EA9}" presName="connectorText" presStyleLbl="sibTrans2D1" presStyleIdx="2" presStyleCnt="3"/>
      <dgm:spPr/>
      <dgm:t>
        <a:bodyPr/>
        <a:lstStyle/>
        <a:p>
          <a:endParaRPr lang="en-US"/>
        </a:p>
      </dgm:t>
    </dgm:pt>
  </dgm:ptLst>
  <dgm:cxnLst>
    <dgm:cxn modelId="{D0C64437-E34D-470C-9F43-8009ADA55AD9}" type="presOf" srcId="{6983E9EB-1D3B-479F-87E5-2CDF2D739EA9}" destId="{8A82FFB1-A1E8-42E7-B425-73A86E9EF511}" srcOrd="1" destOrd="0" presId="urn:microsoft.com/office/officeart/2005/8/layout/cycle7"/>
    <dgm:cxn modelId="{DDBAF3CC-08CD-4AF4-8F0E-64DF0EA44E03}" srcId="{213405D6-207E-40BC-B8E4-A88D05938128}" destId="{00D47114-0AC0-4EBA-988F-CEEE8D0DCAB4}" srcOrd="0" destOrd="0" parTransId="{28E92E29-D5D1-48D5-A816-5F04A3674FE9}" sibTransId="{ACD895DD-487F-4125-B3AB-B429F3489DE5}"/>
    <dgm:cxn modelId="{98B71FF3-4C56-483A-B769-F8A7A588BF9C}" srcId="{213405D6-207E-40BC-B8E4-A88D05938128}" destId="{358906A4-5C81-45F9-ACDE-95462C625BF1}" srcOrd="2" destOrd="0" parTransId="{CCB206EB-C479-4CC8-A0A6-DEECF8297D5F}" sibTransId="{6983E9EB-1D3B-479F-87E5-2CDF2D739EA9}"/>
    <dgm:cxn modelId="{C566797C-89AF-4866-8E9E-4BE01F748E05}" type="presOf" srcId="{358906A4-5C81-45F9-ACDE-95462C625BF1}" destId="{C25D09D7-68E0-4A1F-B0F8-C3AA2D870F2F}" srcOrd="0" destOrd="0" presId="urn:microsoft.com/office/officeart/2005/8/layout/cycle7"/>
    <dgm:cxn modelId="{EBF782BB-07B6-48C5-B737-437410248EE7}" type="presOf" srcId="{1FFF0D2B-4EF7-416A-B0D2-CEEB14DAC948}" destId="{7AD46EAD-11DF-4161-AD6F-819B28FC0E5B}" srcOrd="1" destOrd="0" presId="urn:microsoft.com/office/officeart/2005/8/layout/cycle7"/>
    <dgm:cxn modelId="{69D8DDC2-D913-45F5-8422-4EA4D2C1AA85}" type="presOf" srcId="{213405D6-207E-40BC-B8E4-A88D05938128}" destId="{D08F3111-14F0-4228-9F10-4869D6D87733}" srcOrd="0" destOrd="0" presId="urn:microsoft.com/office/officeart/2005/8/layout/cycle7"/>
    <dgm:cxn modelId="{F00DB73D-C443-42BC-AC5D-481E41FE8548}" type="presOf" srcId="{ACD895DD-487F-4125-B3AB-B429F3489DE5}" destId="{83BBFF52-3139-4AE4-84EF-C829A8FBFD1B}" srcOrd="0" destOrd="0" presId="urn:microsoft.com/office/officeart/2005/8/layout/cycle7"/>
    <dgm:cxn modelId="{69306803-C890-4ACF-8C0F-C27FD655C0CA}" srcId="{213405D6-207E-40BC-B8E4-A88D05938128}" destId="{DD1E6F12-3033-46DE-BE25-24993F1B9BE3}" srcOrd="1" destOrd="0" parTransId="{665958E9-2D10-4811-B307-BE8C291CD816}" sibTransId="{1FFF0D2B-4EF7-416A-B0D2-CEEB14DAC948}"/>
    <dgm:cxn modelId="{1970C357-48D7-4A9F-906E-A754B223B1C0}" type="presOf" srcId="{ACD895DD-487F-4125-B3AB-B429F3489DE5}" destId="{0FAC343C-B240-4482-B81E-4D6DA86626F1}" srcOrd="1" destOrd="0" presId="urn:microsoft.com/office/officeart/2005/8/layout/cycle7"/>
    <dgm:cxn modelId="{7E625427-3AD3-41D4-BCF4-7C4D58893BEE}" type="presOf" srcId="{1FFF0D2B-4EF7-416A-B0D2-CEEB14DAC948}" destId="{20A86D86-B56B-4512-ABB9-739A70124EF4}" srcOrd="0" destOrd="0" presId="urn:microsoft.com/office/officeart/2005/8/layout/cycle7"/>
    <dgm:cxn modelId="{408D4625-3CCE-489B-AB55-8AD49F33205E}" type="presOf" srcId="{DD1E6F12-3033-46DE-BE25-24993F1B9BE3}" destId="{210D2133-3E08-49C3-97EF-315610D6684E}" srcOrd="0" destOrd="0" presId="urn:microsoft.com/office/officeart/2005/8/layout/cycle7"/>
    <dgm:cxn modelId="{D7294C13-8FCE-4DC1-8213-E3CEE03479DE}" type="presOf" srcId="{00D47114-0AC0-4EBA-988F-CEEE8D0DCAB4}" destId="{35BEF242-489B-49A7-9312-CA67BDC70BA2}" srcOrd="0" destOrd="0" presId="urn:microsoft.com/office/officeart/2005/8/layout/cycle7"/>
    <dgm:cxn modelId="{9875DF75-D5C3-482F-AB94-3074E7A89F42}" type="presOf" srcId="{6983E9EB-1D3B-479F-87E5-2CDF2D739EA9}" destId="{B7B50658-67F8-45F8-B6C8-546B30BF5E91}" srcOrd="0" destOrd="0" presId="urn:microsoft.com/office/officeart/2005/8/layout/cycle7"/>
    <dgm:cxn modelId="{CC542ADE-2A51-493B-A071-6C213426176C}" type="presParOf" srcId="{D08F3111-14F0-4228-9F10-4869D6D87733}" destId="{35BEF242-489B-49A7-9312-CA67BDC70BA2}" srcOrd="0" destOrd="0" presId="urn:microsoft.com/office/officeart/2005/8/layout/cycle7"/>
    <dgm:cxn modelId="{9E52AC37-4DED-49CB-9C98-DAC948E9B18E}" type="presParOf" srcId="{D08F3111-14F0-4228-9F10-4869D6D87733}" destId="{83BBFF52-3139-4AE4-84EF-C829A8FBFD1B}" srcOrd="1" destOrd="0" presId="urn:microsoft.com/office/officeart/2005/8/layout/cycle7"/>
    <dgm:cxn modelId="{7D7CD792-5C65-4476-ADF7-4FB74986FEC1}" type="presParOf" srcId="{83BBFF52-3139-4AE4-84EF-C829A8FBFD1B}" destId="{0FAC343C-B240-4482-B81E-4D6DA86626F1}" srcOrd="0" destOrd="0" presId="urn:microsoft.com/office/officeart/2005/8/layout/cycle7"/>
    <dgm:cxn modelId="{FDB4A441-6021-4003-A51D-2C3C7BD0749B}" type="presParOf" srcId="{D08F3111-14F0-4228-9F10-4869D6D87733}" destId="{210D2133-3E08-49C3-97EF-315610D6684E}" srcOrd="2" destOrd="0" presId="urn:microsoft.com/office/officeart/2005/8/layout/cycle7"/>
    <dgm:cxn modelId="{50B308DD-1AEB-4631-818B-15383EEC2216}" type="presParOf" srcId="{D08F3111-14F0-4228-9F10-4869D6D87733}" destId="{20A86D86-B56B-4512-ABB9-739A70124EF4}" srcOrd="3" destOrd="0" presId="urn:microsoft.com/office/officeart/2005/8/layout/cycle7"/>
    <dgm:cxn modelId="{80334E4A-C5D6-49BA-979A-BD3CA1F1468E}" type="presParOf" srcId="{20A86D86-B56B-4512-ABB9-739A70124EF4}" destId="{7AD46EAD-11DF-4161-AD6F-819B28FC0E5B}" srcOrd="0" destOrd="0" presId="urn:microsoft.com/office/officeart/2005/8/layout/cycle7"/>
    <dgm:cxn modelId="{35904CE2-EDCB-41C7-987D-B70CB5ABAC9D}" type="presParOf" srcId="{D08F3111-14F0-4228-9F10-4869D6D87733}" destId="{C25D09D7-68E0-4A1F-B0F8-C3AA2D870F2F}" srcOrd="4" destOrd="0" presId="urn:microsoft.com/office/officeart/2005/8/layout/cycle7"/>
    <dgm:cxn modelId="{2E21BCEA-BABA-4FDE-BB80-6AF6DD176FB5}" type="presParOf" srcId="{D08F3111-14F0-4228-9F10-4869D6D87733}" destId="{B7B50658-67F8-45F8-B6C8-546B30BF5E91}" srcOrd="5" destOrd="0" presId="urn:microsoft.com/office/officeart/2005/8/layout/cycle7"/>
    <dgm:cxn modelId="{D4563958-EC58-4986-BD1B-3E211D25C96E}" type="presParOf" srcId="{B7B50658-67F8-45F8-B6C8-546B30BF5E91}" destId="{8A82FFB1-A1E8-42E7-B425-73A86E9EF511}" srcOrd="0" destOrd="0" presId="urn:microsoft.com/office/officeart/2005/8/layout/cycle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7105FFE0-54F7-481C-B758-A3808097A09F}" type="datetimeFigureOut">
              <a:rPr lang="en-US"/>
              <a:pPr>
                <a:defRPr/>
              </a:pPr>
              <a:t>10/28/2010</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5CC9216-A371-4CC3-8200-4EF46E12440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pPr>
              <a:defRPr/>
            </a:pPr>
            <a:fld id="{F6B8E50A-B67A-4746-B9FC-2F86C69DEAB8}" type="datetimeFigureOut">
              <a:rPr lang="en-US"/>
              <a:pPr>
                <a:defRPr/>
              </a:pPr>
              <a:t>10/28/2010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4D69F83-C07A-4666-BF52-70882F22DDD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A130201-5FA8-4CC7-8B78-8D4A8E55E010}" type="datetimeFigureOut">
              <a:rPr lang="en-US"/>
              <a:pPr>
                <a:defRPr/>
              </a:pPr>
              <a:t>10/28/2010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D03C510-3E78-4B7C-8035-6E5BF54DF18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2670E1F-9DC4-4740-9495-CB56D61BA59F}" type="datetimeFigureOut">
              <a:rPr lang="en-US"/>
              <a:pPr>
                <a:defRPr/>
              </a:pPr>
              <a:t>10/28/2010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163CD62-9016-4BD9-A7F5-9725E09F6BA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8339457-138A-4FE1-AEBC-6ACED7446CA6}" type="datetimeFigureOut">
              <a:rPr lang="en-US"/>
              <a:pPr>
                <a:defRPr/>
              </a:pPr>
              <a:t>10/28/2010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D19D3EB-AFE2-4FE8-AE71-93361A35475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fld id="{767DE496-574A-49ED-8679-2A1BADB2385B}" type="datetimeFigureOut">
              <a:rPr lang="en-US"/>
              <a:pPr>
                <a:defRPr/>
              </a:pPr>
              <a:t>10/28/2010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5C21760-AA65-4C56-81C4-3799C90221C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30EC65D-EBCA-46FF-B726-47AE258E5827}" type="datetimeFigureOut">
              <a:rPr lang="en-US"/>
              <a:pPr>
                <a:defRPr/>
              </a:pPr>
              <a:t>10/28/2010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6742771D-922A-4A95-A14C-C9B5DA979B7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74E80387-2DB3-4BD7-BE27-FD9C8FFB08C2}" type="datetimeFigureOut">
              <a:rPr lang="en-US"/>
              <a:pPr>
                <a:defRPr/>
              </a:pPr>
              <a:t>10/28/2010</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8F120D46-5FA3-4DFE-8CB8-BA2B72C1719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0676CC2A-E4BC-4AFE-A4E0-DACA9DAA74ED}" type="datetimeFigureOut">
              <a:rPr lang="en-US"/>
              <a:pPr>
                <a:defRPr/>
              </a:pPr>
              <a:t>10/28/2010</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C6CD28AA-DF93-48B2-802E-86A44F8BA7B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BA055AF7-87BF-449F-ABDE-E5E29086E727}" type="datetimeFigureOut">
              <a:rPr lang="en-US"/>
              <a:pPr>
                <a:defRPr/>
              </a:pPr>
              <a:t>10/28/2010</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EBA18FEB-54DB-4CBC-A778-022671F6357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569C0239-02A9-465D-B2B6-F39063D01289}" type="datetimeFigureOut">
              <a:rPr lang="en-US"/>
              <a:pPr>
                <a:defRPr/>
              </a:pPr>
              <a:t>10/28/2010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81F69DD4-B3DA-483D-8D83-A7134F54DF2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BAA0C602-0AC9-4E8F-8B83-0BA03CE6F510}" type="datetimeFigureOut">
              <a:rPr lang="en-US"/>
              <a:pPr>
                <a:defRPr/>
              </a:pPr>
              <a:t>10/28/2010</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E62E95FA-D783-443A-9F1D-A379A35B0F4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A0ECF45E-7307-43A2-8AE0-D0DA3F13BCB2}" type="datetimeFigureOut">
              <a:rPr lang="en-US"/>
              <a:pPr>
                <a:defRPr/>
              </a:pPr>
              <a:t>10/28/2010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5CB277F6-C4F8-4504-99C1-043FB049EA9B}"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dk1" tx1="lt1" bg2="dk2" tx2="lt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72" r:id="rId9"/>
    <p:sldLayoutId id="2147483663" r:id="rId10"/>
    <p:sldLayoutId id="2147483662"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hyperlink" Target="http://www.cdc.gov/nchs/about/major/nhis/reports_2005.htm"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dirty="0" smtClean="0"/>
              <a:t>Asthma</a:t>
            </a:r>
            <a:endParaRPr lang="en-US" dirty="0"/>
          </a:p>
        </p:txBody>
      </p:sp>
      <p:sp>
        <p:nvSpPr>
          <p:cNvPr id="3" name="Subtitle 2"/>
          <p:cNvSpPr>
            <a:spLocks noGrp="1"/>
          </p:cNvSpPr>
          <p:nvPr>
            <p:ph type="subTitle" idx="1"/>
          </p:nvPr>
        </p:nvSpPr>
        <p:spPr>
          <a:xfrm>
            <a:off x="533400" y="3228975"/>
            <a:ext cx="7854950" cy="1752600"/>
          </a:xfrm>
        </p:spPr>
        <p:txBody>
          <a:bodyPr>
            <a:normAutofit/>
          </a:bodyPr>
          <a:lstStyle/>
          <a:p>
            <a:pPr marR="0">
              <a:lnSpc>
                <a:spcPct val="90000"/>
              </a:lnSpc>
            </a:pPr>
            <a:r>
              <a:rPr lang="en-US" sz="2400" smtClean="0">
                <a:solidFill>
                  <a:srgbClr val="FFC000"/>
                </a:solidFill>
              </a:rPr>
              <a:t>An Evidence-Based Peer to Peer Presentation</a:t>
            </a:r>
          </a:p>
          <a:p>
            <a:pPr marR="0">
              <a:lnSpc>
                <a:spcPct val="90000"/>
              </a:lnSpc>
            </a:pPr>
            <a:r>
              <a:rPr lang="en-US" sz="2400" smtClean="0"/>
              <a:t>Erin Hall-Rhoades, MD </a:t>
            </a:r>
          </a:p>
          <a:p>
            <a:pPr marR="0">
              <a:lnSpc>
                <a:spcPct val="90000"/>
              </a:lnSpc>
            </a:pPr>
            <a:r>
              <a:rPr lang="en-US" sz="2400" smtClean="0">
                <a:solidFill>
                  <a:srgbClr val="FFFF00"/>
                </a:solidFill>
              </a:rPr>
              <a:t>Ithaca College</a:t>
            </a:r>
          </a:p>
          <a:p>
            <a:pPr marR="0">
              <a:lnSpc>
                <a:spcPct val="90000"/>
              </a:lnSpc>
            </a:pPr>
            <a:r>
              <a:rPr lang="en-US" sz="2400" smtClean="0">
                <a:solidFill>
                  <a:srgbClr val="FFFF00"/>
                </a:solidFill>
              </a:rPr>
              <a:t>Physician/Assistant Medical Director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mtClean="0"/>
              <a:t>Pretest (cont)</a:t>
            </a:r>
          </a:p>
        </p:txBody>
      </p:sp>
      <p:sp>
        <p:nvSpPr>
          <p:cNvPr id="3" name="Content Placeholder 2"/>
          <p:cNvSpPr>
            <a:spLocks noGrp="1"/>
          </p:cNvSpPr>
          <p:nvPr>
            <p:ph idx="1"/>
          </p:nvPr>
        </p:nvSpPr>
        <p:spPr/>
        <p:txBody>
          <a:bodyPr>
            <a:normAutofit fontScale="92500" lnSpcReduction="20000"/>
          </a:bodyPr>
          <a:lstStyle/>
          <a:p>
            <a:pPr marL="274320" indent="-274320" fontAlgn="auto">
              <a:spcAft>
                <a:spcPts val="0"/>
              </a:spcAft>
              <a:buClr>
                <a:schemeClr val="accent3"/>
              </a:buClr>
              <a:buFont typeface="Wingdings 2"/>
              <a:buNone/>
              <a:defRPr/>
            </a:pPr>
            <a:r>
              <a:rPr lang="en-US" dirty="0" smtClean="0"/>
              <a:t>6) Everyone needs to be on a combined steroid/LABA</a:t>
            </a:r>
          </a:p>
          <a:p>
            <a:pPr marL="274320" indent="-274320" fontAlgn="auto">
              <a:spcAft>
                <a:spcPts val="0"/>
              </a:spcAft>
              <a:buClr>
                <a:schemeClr val="accent3"/>
              </a:buClr>
              <a:buFont typeface="Wingdings 2"/>
              <a:buNone/>
              <a:defRPr/>
            </a:pPr>
            <a:r>
              <a:rPr lang="en-US" dirty="0" smtClean="0"/>
              <a:t>				</a:t>
            </a:r>
            <a:r>
              <a:rPr lang="en-US" dirty="0" smtClean="0">
                <a:solidFill>
                  <a:srgbClr val="FFC000"/>
                </a:solidFill>
              </a:rPr>
              <a:t>FALSE</a:t>
            </a:r>
          </a:p>
          <a:p>
            <a:pPr marL="274320" indent="-274320" fontAlgn="auto">
              <a:spcAft>
                <a:spcPts val="0"/>
              </a:spcAft>
              <a:buClr>
                <a:schemeClr val="accent3"/>
              </a:buClr>
              <a:buFont typeface="Wingdings 2"/>
              <a:buNone/>
              <a:defRPr/>
            </a:pPr>
            <a:r>
              <a:rPr lang="en-US" dirty="0" smtClean="0"/>
              <a:t>7) Exercise induced asthma must be treated with pre-participation </a:t>
            </a:r>
            <a:r>
              <a:rPr lang="en-US" dirty="0" err="1" smtClean="0"/>
              <a:t>albuterol</a:t>
            </a:r>
            <a:endParaRPr lang="en-US" dirty="0" smtClean="0"/>
          </a:p>
          <a:p>
            <a:pPr marL="274320" indent="-274320" fontAlgn="auto">
              <a:spcAft>
                <a:spcPts val="0"/>
              </a:spcAft>
              <a:buClr>
                <a:schemeClr val="accent3"/>
              </a:buClr>
              <a:buFont typeface="Wingdings 2"/>
              <a:buNone/>
              <a:defRPr/>
            </a:pPr>
            <a:r>
              <a:rPr lang="en-US" dirty="0" smtClean="0"/>
              <a:t>				</a:t>
            </a:r>
            <a:r>
              <a:rPr lang="en-US" dirty="0" smtClean="0">
                <a:solidFill>
                  <a:srgbClr val="FFC000"/>
                </a:solidFill>
              </a:rPr>
              <a:t>FALSE</a:t>
            </a:r>
          </a:p>
          <a:p>
            <a:pPr marL="514350" indent="-514350" fontAlgn="auto">
              <a:spcAft>
                <a:spcPts val="0"/>
              </a:spcAft>
              <a:buClr>
                <a:schemeClr val="accent3"/>
              </a:buClr>
              <a:buFont typeface="Wingdings 2"/>
              <a:buNone/>
              <a:defRPr/>
            </a:pPr>
            <a:r>
              <a:rPr lang="en-US" dirty="0" smtClean="0"/>
              <a:t>8)  </a:t>
            </a:r>
            <a:r>
              <a:rPr lang="en-US" dirty="0" err="1" smtClean="0"/>
              <a:t>Comorbid</a:t>
            </a:r>
            <a:r>
              <a:rPr lang="en-US" dirty="0" smtClean="0"/>
              <a:t> conditions are not important to treat to achieve good asthma control</a:t>
            </a:r>
          </a:p>
          <a:p>
            <a:pPr marL="514350" indent="-514350" fontAlgn="auto">
              <a:spcAft>
                <a:spcPts val="0"/>
              </a:spcAft>
              <a:buClr>
                <a:schemeClr val="accent3"/>
              </a:buClr>
              <a:buFont typeface="Wingdings 2"/>
              <a:buNone/>
              <a:defRPr/>
            </a:pPr>
            <a:r>
              <a:rPr lang="en-US" dirty="0" smtClean="0"/>
              <a:t>				</a:t>
            </a:r>
            <a:r>
              <a:rPr lang="en-US" dirty="0" smtClean="0">
                <a:solidFill>
                  <a:srgbClr val="FFC000"/>
                </a:solidFill>
              </a:rPr>
              <a:t>FALSE</a:t>
            </a:r>
          </a:p>
          <a:p>
            <a:pPr marL="274320" indent="-274320" fontAlgn="auto">
              <a:spcAft>
                <a:spcPts val="0"/>
              </a:spcAft>
              <a:buClr>
                <a:schemeClr val="accent3"/>
              </a:buClr>
              <a:buFont typeface="Wingdings 2"/>
              <a:buNone/>
              <a:defRPr/>
            </a:pPr>
            <a:r>
              <a:rPr lang="en-US" dirty="0" smtClean="0"/>
              <a:t>9) Cockroaches are good for asthma sufferers</a:t>
            </a:r>
          </a:p>
          <a:p>
            <a:pPr marL="274320" indent="-274320" fontAlgn="auto">
              <a:spcAft>
                <a:spcPts val="0"/>
              </a:spcAft>
              <a:buClr>
                <a:schemeClr val="accent3"/>
              </a:buClr>
              <a:buFont typeface="Wingdings 2"/>
              <a:buNone/>
              <a:defRPr/>
            </a:pPr>
            <a:r>
              <a:rPr lang="en-US" dirty="0" smtClean="0"/>
              <a:t>				</a:t>
            </a:r>
            <a:r>
              <a:rPr lang="en-US" dirty="0" smtClean="0">
                <a:solidFill>
                  <a:srgbClr val="FFC000"/>
                </a:solidFill>
              </a:rPr>
              <a:t>FALSE</a:t>
            </a:r>
          </a:p>
          <a:p>
            <a:pPr marL="274320" indent="-274320" fontAlgn="auto">
              <a:spcAft>
                <a:spcPts val="0"/>
              </a:spcAft>
              <a:buClr>
                <a:schemeClr val="accent3"/>
              </a:buClr>
              <a:buFont typeface="Wingdings 2"/>
              <a:buNone/>
              <a:defRPr/>
            </a:pPr>
            <a:r>
              <a:rPr lang="en-US" dirty="0" smtClean="0"/>
              <a:t>10) Beer and </a:t>
            </a:r>
            <a:r>
              <a:rPr lang="en-US" dirty="0" err="1" smtClean="0"/>
              <a:t>advil</a:t>
            </a:r>
            <a:r>
              <a:rPr lang="en-US" dirty="0" smtClean="0"/>
              <a:t> can’t make asthma worse</a:t>
            </a:r>
          </a:p>
          <a:p>
            <a:pPr marL="274320" indent="-274320" fontAlgn="auto">
              <a:spcAft>
                <a:spcPts val="0"/>
              </a:spcAft>
              <a:buClr>
                <a:schemeClr val="accent3"/>
              </a:buClr>
              <a:buFont typeface="Wingdings 2"/>
              <a:buNone/>
              <a:defRPr/>
            </a:pPr>
            <a:r>
              <a:rPr lang="en-US" dirty="0" smtClean="0"/>
              <a:t>				</a:t>
            </a:r>
            <a:r>
              <a:rPr lang="en-US" dirty="0" smtClean="0">
                <a:solidFill>
                  <a:srgbClr val="FFC000"/>
                </a:solidFill>
              </a:rPr>
              <a:t>FALSE</a:t>
            </a:r>
          </a:p>
          <a:p>
            <a:pPr marL="274320" indent="-274320" fontAlgn="auto">
              <a:spcAft>
                <a:spcPts val="0"/>
              </a:spcAft>
              <a:buClr>
                <a:schemeClr val="accent3"/>
              </a:buClr>
              <a:buFont typeface="Wingdings 2"/>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mtClean="0"/>
              <a:t>History of Asthma</a:t>
            </a:r>
          </a:p>
        </p:txBody>
      </p:sp>
      <p:sp>
        <p:nvSpPr>
          <p:cNvPr id="24578" name="Content Placeholder 2"/>
          <p:cNvSpPr>
            <a:spLocks noGrp="1"/>
          </p:cNvSpPr>
          <p:nvPr>
            <p:ph idx="1"/>
          </p:nvPr>
        </p:nvSpPr>
        <p:spPr/>
        <p:txBody>
          <a:bodyPr/>
          <a:lstStyle/>
          <a:p>
            <a:r>
              <a:rPr lang="en-US" smtClean="0"/>
              <a:t>The term asthma comes from the Greek verb aazein – to pant, to exhale with the open mouth or sharp breath.</a:t>
            </a:r>
          </a:p>
          <a:p>
            <a:r>
              <a:rPr lang="en-US" smtClean="0"/>
              <a:t>Ancient Egyptian remedy on the Georg Ebers Papyrus.  One of the remedies consisted of heating a mixture of herbs on bricks and inhaling the fumes.</a:t>
            </a:r>
          </a:p>
          <a:p>
            <a:r>
              <a:rPr lang="en-US" smtClean="0"/>
              <a:t>Hippocrates (450 BC) named and described the medical disorder.</a:t>
            </a:r>
          </a:p>
        </p:txBody>
      </p:sp>
      <p:pic>
        <p:nvPicPr>
          <p:cNvPr id="24579" name="Picture 3" descr="Hippocrates_185912t.jpg"/>
          <p:cNvPicPr>
            <a:picLocks noChangeAspect="1"/>
          </p:cNvPicPr>
          <p:nvPr/>
        </p:nvPicPr>
        <p:blipFill>
          <a:blip r:embed="rId2"/>
          <a:srcRect/>
          <a:stretch>
            <a:fillRect/>
          </a:stretch>
        </p:blipFill>
        <p:spPr bwMode="auto">
          <a:xfrm>
            <a:off x="5029200" y="4953000"/>
            <a:ext cx="1249363"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mtClean="0"/>
              <a:t>Hx of asthma (cont)</a:t>
            </a:r>
          </a:p>
        </p:txBody>
      </p:sp>
      <p:sp>
        <p:nvSpPr>
          <p:cNvPr id="3" name="Content Placeholder 2"/>
          <p:cNvSpPr>
            <a:spLocks noGrp="1"/>
          </p:cNvSpPr>
          <p:nvPr>
            <p:ph idx="1"/>
          </p:nvPr>
        </p:nvSpPr>
        <p:spPr/>
        <p:txBody>
          <a:bodyPr>
            <a:normAutofit fontScale="92500" lnSpcReduction="20000"/>
          </a:bodyPr>
          <a:lstStyle/>
          <a:p>
            <a:pPr marL="274320" indent="-274320" fontAlgn="auto">
              <a:spcAft>
                <a:spcPts val="0"/>
              </a:spcAft>
              <a:buClr>
                <a:schemeClr val="accent3"/>
              </a:buClr>
              <a:buFont typeface="Wingdings 2"/>
              <a:buChar char=""/>
              <a:defRPr/>
            </a:pPr>
            <a:r>
              <a:rPr lang="en-US" dirty="0" smtClean="0"/>
              <a:t>1698 One of the first Western medical textbooks, John </a:t>
            </a:r>
            <a:r>
              <a:rPr lang="en-US" dirty="0" err="1" smtClean="0"/>
              <a:t>Floyer</a:t>
            </a:r>
            <a:r>
              <a:rPr lang="en-US" dirty="0" smtClean="0"/>
              <a:t>  described an acute asthma attack as “laborious respiration with lifting of the shoulders and wheezing.”</a:t>
            </a:r>
          </a:p>
          <a:p>
            <a:pPr marL="274320" indent="-274320" fontAlgn="auto">
              <a:spcAft>
                <a:spcPts val="0"/>
              </a:spcAft>
              <a:buClr>
                <a:schemeClr val="accent3"/>
              </a:buClr>
              <a:buFont typeface="Wingdings 2"/>
              <a:buChar char=""/>
              <a:defRPr/>
            </a:pPr>
            <a:r>
              <a:rPr lang="en-US" dirty="0" smtClean="0"/>
              <a:t>1896  Stedman’s “Twentieth Century Practice”, Sir Thomas Granger Steward and George Alexander Gibson wrote the following</a:t>
            </a:r>
          </a:p>
          <a:p>
            <a:pPr lvl="2" indent="-246888" fontAlgn="auto">
              <a:spcAft>
                <a:spcPts val="0"/>
              </a:spcAft>
              <a:buFont typeface="Wingdings 2"/>
              <a:buNone/>
              <a:defRPr/>
            </a:pPr>
            <a:r>
              <a:rPr lang="en-US" dirty="0" smtClean="0"/>
              <a:t>“The treatment of asthma involves the treatment of the patient during fits and between the fits.  The general indications are:</a:t>
            </a:r>
          </a:p>
          <a:p>
            <a:pPr lvl="2" indent="-246888" fontAlgn="auto">
              <a:spcAft>
                <a:spcPts val="0"/>
              </a:spcAft>
              <a:buFont typeface="Wingdings 2"/>
              <a:buNone/>
              <a:defRPr/>
            </a:pPr>
            <a:r>
              <a:rPr lang="en-US" dirty="0" smtClean="0"/>
              <a:t>		1)  To allay the spasm during the paroxysm</a:t>
            </a:r>
          </a:p>
          <a:p>
            <a:pPr lvl="2" indent="-246888" fontAlgn="auto">
              <a:spcAft>
                <a:spcPts val="0"/>
              </a:spcAft>
              <a:buFont typeface="Wingdings 2"/>
              <a:buNone/>
              <a:defRPr/>
            </a:pPr>
            <a:r>
              <a:rPr lang="en-US" dirty="0" smtClean="0"/>
              <a:t>		2)  To find out and remove the exciting cause</a:t>
            </a:r>
          </a:p>
          <a:p>
            <a:pPr lvl="2" indent="-246888" fontAlgn="auto">
              <a:spcAft>
                <a:spcPts val="0"/>
              </a:spcAft>
              <a:buFont typeface="Wingdings 2"/>
              <a:buNone/>
              <a:defRPr/>
            </a:pPr>
            <a:r>
              <a:rPr lang="en-US" dirty="0" smtClean="0"/>
              <a:t>		3)  To treat complications and </a:t>
            </a:r>
            <a:r>
              <a:rPr lang="en-US" dirty="0" err="1" smtClean="0"/>
              <a:t>sequelae</a:t>
            </a:r>
            <a:r>
              <a:rPr lang="en-US" dirty="0" smtClean="0"/>
              <a:t>”</a:t>
            </a:r>
          </a:p>
          <a:p>
            <a:pPr lvl="2" indent="-246888" fontAlgn="auto">
              <a:spcAft>
                <a:spcPts val="0"/>
              </a:spcAft>
              <a:buFont typeface="Wingdings 2"/>
              <a:buNone/>
              <a:defRPr/>
            </a:pPr>
            <a:r>
              <a:rPr lang="en-US" sz="3200" dirty="0" smtClean="0">
                <a:solidFill>
                  <a:srgbClr val="FFFF00"/>
                </a:solidFill>
              </a:rPr>
              <a:t>(Rescue treatment, controller treatment and prevention!  Sound familiar?)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mtClean="0"/>
              <a:t>History of asthma continued</a:t>
            </a:r>
          </a:p>
        </p:txBody>
      </p:sp>
      <p:pic>
        <p:nvPicPr>
          <p:cNvPr id="26626" name="Content Placeholder 3" descr="asthmacigarettes.jpg"/>
          <p:cNvPicPr>
            <a:picLocks noGrp="1" noChangeAspect="1"/>
          </p:cNvPicPr>
          <p:nvPr>
            <p:ph idx="1"/>
          </p:nvPr>
        </p:nvPicPr>
        <p:blipFill>
          <a:blip r:embed="rId2"/>
          <a:srcRect/>
          <a:stretch>
            <a:fillRect/>
          </a:stretch>
        </p:blipFill>
        <p:spPr>
          <a:xfrm>
            <a:off x="914400" y="1905000"/>
            <a:ext cx="2444750" cy="4389438"/>
          </a:xfrm>
        </p:spPr>
      </p:pic>
      <p:sp>
        <p:nvSpPr>
          <p:cNvPr id="26627" name="TextBox 4"/>
          <p:cNvSpPr txBox="1">
            <a:spLocks noChangeArrowheads="1"/>
          </p:cNvSpPr>
          <p:nvPr/>
        </p:nvSpPr>
        <p:spPr bwMode="auto">
          <a:xfrm>
            <a:off x="3786188" y="2743200"/>
            <a:ext cx="5357812" cy="3046413"/>
          </a:xfrm>
          <a:prstGeom prst="rect">
            <a:avLst/>
          </a:prstGeom>
          <a:noFill/>
          <a:ln w="9525">
            <a:noFill/>
            <a:miter lim="800000"/>
            <a:headEnd/>
            <a:tailEnd/>
          </a:ln>
        </p:spPr>
        <p:txBody>
          <a:bodyPr>
            <a:spAutoFit/>
          </a:bodyPr>
          <a:lstStyle/>
          <a:p>
            <a:r>
              <a:rPr lang="en-US" sz="3200">
                <a:latin typeface="Constantia" pitchFamily="18" charset="0"/>
              </a:rPr>
              <a:t>Belladonna Alkaloids with bronchodilator properties</a:t>
            </a:r>
          </a:p>
          <a:p>
            <a:endParaRPr lang="en-US" sz="3200">
              <a:latin typeface="Constantia" pitchFamily="18" charset="0"/>
            </a:endParaRPr>
          </a:p>
          <a:p>
            <a:r>
              <a:rPr lang="en-US" sz="3200">
                <a:latin typeface="Constantia" pitchFamily="18" charset="0"/>
              </a:rPr>
              <a:t>Relaxes smooth muscle</a:t>
            </a:r>
          </a:p>
          <a:p>
            <a:endParaRPr lang="en-US" sz="3200">
              <a:latin typeface="Constantia" pitchFamily="18" charset="0"/>
            </a:endParaRPr>
          </a:p>
          <a:p>
            <a:r>
              <a:rPr lang="en-US" sz="3200">
                <a:latin typeface="Constantia" pitchFamily="18" charset="0"/>
              </a:rPr>
              <a:t>Early 20</a:t>
            </a:r>
            <a:r>
              <a:rPr lang="en-US" sz="3200" baseline="30000">
                <a:latin typeface="Constantia" pitchFamily="18" charset="0"/>
              </a:rPr>
              <a:t>th</a:t>
            </a:r>
            <a:r>
              <a:rPr lang="en-US" sz="3200">
                <a:latin typeface="Constantia" pitchFamily="18" charset="0"/>
              </a:rPr>
              <a:t> century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smtClean="0"/>
              <a:t>Asthma History Continued</a:t>
            </a:r>
          </a:p>
        </p:txBody>
      </p:sp>
      <p:sp>
        <p:nvSpPr>
          <p:cNvPr id="27650" name="Content Placeholder 4"/>
          <p:cNvSpPr>
            <a:spLocks noGrp="1"/>
          </p:cNvSpPr>
          <p:nvPr>
            <p:ph idx="1"/>
          </p:nvPr>
        </p:nvSpPr>
        <p:spPr/>
        <p:txBody>
          <a:bodyPr/>
          <a:lstStyle/>
          <a:p>
            <a:r>
              <a:rPr lang="en-US" smtClean="0"/>
              <a:t>Methyl Xanthines  Coffee!  Aminophylline  1914, Theophylline</a:t>
            </a:r>
          </a:p>
          <a:p>
            <a:r>
              <a:rPr lang="en-US" smtClean="0"/>
              <a:t>Adrenergic Bronchodilators  1910 Lancet  Adrenalin chloride injected subq/ epi and later nebulized and then inhaler</a:t>
            </a:r>
          </a:p>
          <a:p>
            <a:r>
              <a:rPr lang="en-US" smtClean="0"/>
              <a:t>Oral corticosteroids 1940s and later inhaled corticosteroids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mtClean="0"/>
              <a:t>History (cont)  A Diversion</a:t>
            </a:r>
          </a:p>
        </p:txBody>
      </p:sp>
      <p:sp>
        <p:nvSpPr>
          <p:cNvPr id="3" name="Content Placeholder 2"/>
          <p:cNvSpPr>
            <a:spLocks noGrp="1"/>
          </p:cNvSpPr>
          <p:nvPr>
            <p:ph idx="1"/>
          </p:nvPr>
        </p:nvSpPr>
        <p:spPr/>
        <p:txBody>
          <a:bodyPr>
            <a:normAutofit fontScale="92500" lnSpcReduction="10000"/>
          </a:bodyPr>
          <a:lstStyle/>
          <a:p>
            <a:pPr marL="274320" indent="-274320" fontAlgn="auto">
              <a:spcAft>
                <a:spcPts val="0"/>
              </a:spcAft>
              <a:buClr>
                <a:schemeClr val="accent3"/>
              </a:buClr>
              <a:buFont typeface="Wingdings 2"/>
              <a:buChar char=""/>
              <a:defRPr/>
            </a:pPr>
            <a:r>
              <a:rPr lang="en-US" dirty="0" smtClean="0"/>
              <a:t>1930s-50s  Asthma was considered as being one of the “holy seven” psychosomatic illnesses.  Etiology considered to be psychological.  The asthmatic wheeze was interpreted to be the “suppressed cry of the child for its mother”.</a:t>
            </a:r>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Char char=""/>
              <a:defRPr/>
            </a:pPr>
            <a:endParaRPr lang="en-US" dirty="0" smtClean="0"/>
          </a:p>
          <a:p>
            <a:pPr marL="274320" indent="-274320" algn="ctr" fontAlgn="auto">
              <a:spcAft>
                <a:spcPts val="0"/>
              </a:spcAft>
              <a:buClr>
                <a:schemeClr val="accent3"/>
              </a:buClr>
              <a:buFont typeface="Wingdings 2"/>
              <a:buNone/>
              <a:defRPr/>
            </a:pPr>
            <a:r>
              <a:rPr lang="en-US" dirty="0" smtClean="0">
                <a:solidFill>
                  <a:srgbClr val="FFFF00"/>
                </a:solidFill>
              </a:rPr>
              <a:t>WHOOPS!</a:t>
            </a:r>
          </a:p>
          <a:p>
            <a:pPr marL="274320" indent="-274320" algn="r" fontAlgn="auto">
              <a:spcAft>
                <a:spcPts val="0"/>
              </a:spcAft>
              <a:buClr>
                <a:schemeClr val="accent3"/>
              </a:buClr>
              <a:buFont typeface="Wingdings 2"/>
              <a:buNone/>
              <a:defRPr/>
            </a:pPr>
            <a:endParaRPr lang="en-US" dirty="0" smtClean="0">
              <a:solidFill>
                <a:srgbClr val="FFFF00"/>
              </a:solidFill>
            </a:endParaRPr>
          </a:p>
          <a:p>
            <a:pPr marL="274320" indent="-274320" algn="r" fontAlgn="auto">
              <a:spcAft>
                <a:spcPts val="0"/>
              </a:spcAft>
              <a:buClr>
                <a:schemeClr val="accent3"/>
              </a:buClr>
              <a:buFont typeface="Wingdings 2"/>
              <a:buNone/>
              <a:defRPr/>
            </a:pPr>
            <a:r>
              <a:rPr lang="en-US" dirty="0" smtClean="0"/>
              <a:t>The others of </a:t>
            </a:r>
            <a:r>
              <a:rPr lang="en-US" dirty="0" err="1" smtClean="0"/>
              <a:t>the“holy</a:t>
            </a:r>
            <a:r>
              <a:rPr lang="en-US" dirty="0" smtClean="0"/>
              <a:t> seven”: HTN, RA,</a:t>
            </a:r>
          </a:p>
          <a:p>
            <a:pPr marL="274320" indent="-274320" algn="r" fontAlgn="auto">
              <a:spcAft>
                <a:spcPts val="0"/>
              </a:spcAft>
              <a:buClr>
                <a:schemeClr val="accent3"/>
              </a:buClr>
              <a:buFont typeface="Wingdings 2"/>
              <a:buNone/>
              <a:defRPr/>
            </a:pPr>
            <a:r>
              <a:rPr lang="en-US" dirty="0" smtClean="0"/>
              <a:t>peptic ulcer, </a:t>
            </a:r>
            <a:r>
              <a:rPr lang="en-US" dirty="0" err="1" smtClean="0"/>
              <a:t>neurodermatitis</a:t>
            </a:r>
            <a:r>
              <a:rPr lang="en-US" dirty="0" smtClean="0"/>
              <a:t>, ulcerative</a:t>
            </a:r>
          </a:p>
          <a:p>
            <a:pPr marL="274320" indent="-274320" algn="r" fontAlgn="auto">
              <a:spcAft>
                <a:spcPts val="0"/>
              </a:spcAft>
              <a:buClr>
                <a:schemeClr val="accent3"/>
              </a:buClr>
              <a:buFont typeface="Wingdings 2"/>
              <a:buNone/>
              <a:defRPr/>
            </a:pPr>
            <a:r>
              <a:rPr lang="en-US" dirty="0" smtClean="0"/>
              <a:t>colitis, </a:t>
            </a:r>
            <a:r>
              <a:rPr lang="en-US" dirty="0" err="1" smtClean="0"/>
              <a:t>thyrotoxicosis</a:t>
            </a:r>
            <a:r>
              <a:rPr lang="en-US" dirty="0" smtClean="0"/>
              <a:t>.</a:t>
            </a:r>
            <a:endParaRPr lang="en-US" dirty="0"/>
          </a:p>
        </p:txBody>
      </p:sp>
      <p:pic>
        <p:nvPicPr>
          <p:cNvPr id="28675" name="Picture 3" descr="freud.jpg"/>
          <p:cNvPicPr>
            <a:picLocks noChangeAspect="1"/>
          </p:cNvPicPr>
          <p:nvPr/>
        </p:nvPicPr>
        <p:blipFill>
          <a:blip r:embed="rId2"/>
          <a:srcRect/>
          <a:stretch>
            <a:fillRect/>
          </a:stretch>
        </p:blipFill>
        <p:spPr bwMode="auto">
          <a:xfrm>
            <a:off x="990600" y="4191000"/>
            <a:ext cx="1600200" cy="2181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smtClean="0"/>
              <a:t>History (cont)</a:t>
            </a:r>
          </a:p>
        </p:txBody>
      </p:sp>
      <p:sp>
        <p:nvSpPr>
          <p:cNvPr id="29698" name="Content Placeholder 2"/>
          <p:cNvSpPr>
            <a:spLocks noGrp="1"/>
          </p:cNvSpPr>
          <p:nvPr>
            <p:ph idx="1"/>
          </p:nvPr>
        </p:nvSpPr>
        <p:spPr/>
        <p:txBody>
          <a:bodyPr/>
          <a:lstStyle/>
          <a:p>
            <a:r>
              <a:rPr lang="en-US" smtClean="0"/>
              <a:t>Specifically targeted asthma treatments began in  1960s and continues today</a:t>
            </a:r>
          </a:p>
          <a:p>
            <a:pPr lvl="4"/>
            <a:r>
              <a:rPr lang="en-US" smtClean="0"/>
              <a:t>Nedocromil/cromolyn (mast cells)</a:t>
            </a:r>
          </a:p>
          <a:p>
            <a:pPr lvl="4"/>
            <a:r>
              <a:rPr lang="en-US" smtClean="0"/>
              <a:t>Leukotriene modifiers</a:t>
            </a:r>
          </a:p>
          <a:p>
            <a:pPr lvl="4"/>
            <a:r>
              <a:rPr lang="en-US" smtClean="0"/>
              <a:t>Anti Ig-E</a:t>
            </a:r>
          </a:p>
          <a:p>
            <a:endParaRPr lang="en-US" smtClean="0"/>
          </a:p>
          <a:p>
            <a:r>
              <a:rPr lang="en-US" smtClean="0"/>
              <a:t>Inflammation theory 1960s</a:t>
            </a:r>
          </a:p>
          <a:p>
            <a:pPr lvl="2">
              <a:buFont typeface="Wingdings 2" pitchFamily="18" charset="2"/>
              <a:buNone/>
            </a:pPr>
            <a:r>
              <a:rPr lang="en-US" smtClean="0"/>
              <a:t>Advancing theories and knowledge since then.  Better understanding of the inflammation cascade and that the primary problem with asthma is that it is an inflammatory process.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
            </a:r>
            <a:br>
              <a:rPr lang="en-US" dirty="0" smtClean="0"/>
            </a:br>
            <a:r>
              <a:rPr lang="en-US" dirty="0" smtClean="0"/>
              <a:t>Summary of history</a:t>
            </a:r>
            <a:endParaRPr lang="en-US" dirty="0"/>
          </a:p>
        </p:txBody>
      </p:sp>
      <p:sp>
        <p:nvSpPr>
          <p:cNvPr id="30722" name="Content Placeholder 2"/>
          <p:cNvSpPr>
            <a:spLocks noGrp="1"/>
          </p:cNvSpPr>
          <p:nvPr>
            <p:ph idx="1"/>
          </p:nvPr>
        </p:nvSpPr>
        <p:spPr/>
        <p:txBody>
          <a:bodyPr/>
          <a:lstStyle/>
          <a:p>
            <a:pPr>
              <a:buFont typeface="Wingdings 2" pitchFamily="18" charset="2"/>
              <a:buNone/>
            </a:pPr>
            <a:endParaRPr lang="en-US" smtClean="0"/>
          </a:p>
          <a:p>
            <a:pPr>
              <a:buFont typeface="Wingdings 2" pitchFamily="18" charset="2"/>
              <a:buNone/>
            </a:pPr>
            <a:r>
              <a:rPr lang="en-US" smtClean="0"/>
              <a:t>We’ve come a long way in treatment and understanding of this fairly common and chronic condition!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mtClean="0"/>
              <a:t>Asthma Demographics</a:t>
            </a:r>
          </a:p>
        </p:txBody>
      </p:sp>
      <p:sp>
        <p:nvSpPr>
          <p:cNvPr id="3" name="Content Placeholder 2"/>
          <p:cNvSpPr>
            <a:spLocks noGrp="1"/>
          </p:cNvSpPr>
          <p:nvPr>
            <p:ph idx="1"/>
          </p:nvPr>
        </p:nvSpPr>
        <p:spPr>
          <a:xfrm>
            <a:off x="457200" y="1935163"/>
            <a:ext cx="8001000" cy="4313237"/>
          </a:xfrm>
        </p:spPr>
        <p:txBody>
          <a:bodyPr>
            <a:normAutofit fontScale="92500" lnSpcReduction="20000"/>
          </a:bodyPr>
          <a:lstStyle/>
          <a:p>
            <a:pPr marL="274320" indent="-274320" fontAlgn="auto">
              <a:spcAft>
                <a:spcPts val="0"/>
              </a:spcAft>
              <a:buClr>
                <a:schemeClr val="accent3"/>
              </a:buClr>
              <a:buFont typeface="Wingdings 2"/>
              <a:buChar char=""/>
              <a:defRPr/>
            </a:pPr>
            <a:r>
              <a:rPr lang="en-US" dirty="0" smtClean="0"/>
              <a:t># of adults with asthma in U.S.  16.4 mil (7%)</a:t>
            </a:r>
          </a:p>
          <a:p>
            <a:pPr marL="274320" indent="-274320" fontAlgn="auto">
              <a:spcAft>
                <a:spcPts val="0"/>
              </a:spcAft>
              <a:buClr>
                <a:schemeClr val="accent3"/>
              </a:buClr>
              <a:buFont typeface="Wingdings 2"/>
              <a:buChar char=""/>
              <a:defRPr/>
            </a:pPr>
            <a:r>
              <a:rPr lang="en-US" dirty="0" smtClean="0"/>
              <a:t># of children with asthma in U.S. 7 mil (9.5%) and increasing (some estimates of up to 25% among urban kids)</a:t>
            </a:r>
          </a:p>
          <a:p>
            <a:pPr marL="274320" indent="-274320" fontAlgn="auto">
              <a:spcAft>
                <a:spcPts val="0"/>
              </a:spcAft>
              <a:buClr>
                <a:schemeClr val="accent3"/>
              </a:buClr>
              <a:buFont typeface="Wingdings 2"/>
              <a:buChar char=""/>
              <a:defRPr/>
            </a:pPr>
            <a:r>
              <a:rPr lang="en-US" dirty="0" smtClean="0"/>
              <a:t>5/10/06 Asthma is declared the most common chronic childhood disease</a:t>
            </a:r>
          </a:p>
          <a:p>
            <a:pPr marL="274320" indent="-274320" fontAlgn="auto">
              <a:spcAft>
                <a:spcPts val="0"/>
              </a:spcAft>
              <a:buClr>
                <a:schemeClr val="accent3"/>
              </a:buClr>
              <a:buFont typeface="Wingdings 2"/>
              <a:buChar char=""/>
              <a:defRPr/>
            </a:pPr>
            <a:r>
              <a:rPr lang="en-US" dirty="0" smtClean="0"/>
              <a:t># of visits with asthma as primary diagnosis 13.3 mil</a:t>
            </a:r>
          </a:p>
          <a:p>
            <a:pPr marL="274320" indent="-274320" fontAlgn="auto">
              <a:spcAft>
                <a:spcPts val="0"/>
              </a:spcAft>
              <a:buClr>
                <a:schemeClr val="accent3"/>
              </a:buClr>
              <a:buFont typeface="Wingdings 2"/>
              <a:buChar char=""/>
              <a:defRPr/>
            </a:pPr>
            <a:r>
              <a:rPr lang="en-US" dirty="0" smtClean="0"/>
              <a:t>Mortality about 4000 per year</a:t>
            </a:r>
          </a:p>
          <a:p>
            <a:pPr marL="274320" indent="-274320" fontAlgn="auto">
              <a:spcAft>
                <a:spcPts val="0"/>
              </a:spcAft>
              <a:buClr>
                <a:schemeClr val="accent3"/>
              </a:buClr>
              <a:buFont typeface="Wingdings 2"/>
              <a:buChar char=""/>
              <a:defRPr/>
            </a:pPr>
            <a:r>
              <a:rPr lang="en-US" dirty="0" smtClean="0"/>
              <a:t>Deaths per 100000 population 1.1</a:t>
            </a:r>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None/>
              <a:defRPr/>
            </a:pPr>
            <a:r>
              <a:rPr lang="en-US" dirty="0" smtClean="0">
                <a:solidFill>
                  <a:srgbClr val="FFFF00"/>
                </a:solidFill>
              </a:rPr>
              <a:t>CDC stats from current website 9/2010</a:t>
            </a:r>
          </a:p>
          <a:p>
            <a:pPr marL="274320" indent="-274320" fontAlgn="auto">
              <a:spcAft>
                <a:spcPts val="0"/>
              </a:spcAft>
              <a:buClr>
                <a:schemeClr val="accent3"/>
              </a:buClr>
              <a:buFont typeface="Wingdings 2"/>
              <a:buNone/>
              <a:defRPr/>
            </a:pPr>
            <a:endParaRPr lang="en-US" dirty="0" smtClean="0"/>
          </a:p>
          <a:p>
            <a:pPr marL="274320" indent="-274320" fontAlgn="auto">
              <a:spcAft>
                <a:spcPts val="0"/>
              </a:spcAft>
              <a:buClr>
                <a:schemeClr val="accent3"/>
              </a:buClr>
              <a:buFont typeface="Wingdings 2"/>
              <a:buNone/>
              <a:defRPr/>
            </a:pPr>
            <a:endParaRPr lang="en-US" dirty="0" smtClean="0"/>
          </a:p>
          <a:p>
            <a:pPr marL="274320" indent="-274320" fontAlgn="auto">
              <a:spcAft>
                <a:spcPts val="0"/>
              </a:spcAft>
              <a:buClr>
                <a:schemeClr val="accent3"/>
              </a:buClr>
              <a:buFont typeface="Wingdings 2"/>
              <a:buNone/>
              <a:defRPr/>
            </a:pPr>
            <a:endParaRPr lang="en-US" dirty="0" smtClean="0"/>
          </a:p>
          <a:p>
            <a:pPr marL="274320" indent="-274320" fontAlgn="auto">
              <a:spcAft>
                <a:spcPts val="0"/>
              </a:spcAft>
              <a:buClr>
                <a:schemeClr val="accent3"/>
              </a:buClr>
              <a:buFont typeface="Wingdings 2"/>
              <a:buNone/>
              <a:defRPr/>
            </a:pPr>
            <a:endParaRPr lang="en-US" dirty="0" smtClean="0"/>
          </a:p>
          <a:p>
            <a:pPr marL="274320" indent="-274320" fontAlgn="auto">
              <a:spcAft>
                <a:spcPts val="0"/>
              </a:spcAft>
              <a:buClr>
                <a:schemeClr val="accent3"/>
              </a:buClr>
              <a:buFont typeface="Wingdings 2"/>
              <a:buNone/>
              <a:defRPr/>
            </a:pP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mtClean="0"/>
              <a:t>Demographics (the upside)</a:t>
            </a:r>
          </a:p>
        </p:txBody>
      </p:sp>
      <p:sp>
        <p:nvSpPr>
          <p:cNvPr id="32770" name="Content Placeholder 2"/>
          <p:cNvSpPr>
            <a:spLocks noGrp="1"/>
          </p:cNvSpPr>
          <p:nvPr>
            <p:ph idx="1"/>
          </p:nvPr>
        </p:nvSpPr>
        <p:spPr/>
        <p:txBody>
          <a:bodyPr/>
          <a:lstStyle/>
          <a:p>
            <a:r>
              <a:rPr lang="en-US" smtClean="0"/>
              <a:t>The number of deaths due to asthma has declined, even in the face of an increasing prevalence of the disease (NHIS 2005)</a:t>
            </a:r>
          </a:p>
          <a:p>
            <a:pPr>
              <a:buFont typeface="Wingdings 2" pitchFamily="18" charset="2"/>
              <a:buNone/>
            </a:pPr>
            <a:endParaRPr lang="en-US" smtClean="0"/>
          </a:p>
          <a:p>
            <a:r>
              <a:rPr lang="en-US" smtClean="0"/>
              <a:t>Fewer patients who have asthma report limitations to activities</a:t>
            </a:r>
          </a:p>
          <a:p>
            <a:pPr>
              <a:buFont typeface="Wingdings 2" pitchFamily="18" charset="2"/>
              <a:buNone/>
            </a:pPr>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smtClean="0"/>
              <a:t>Why this talk?</a:t>
            </a:r>
          </a:p>
        </p:txBody>
      </p:sp>
      <p:sp>
        <p:nvSpPr>
          <p:cNvPr id="3" name="Content Placeholder 2"/>
          <p:cNvSpPr>
            <a:spLocks noGrp="1"/>
          </p:cNvSpPr>
          <p:nvPr>
            <p:ph idx="1"/>
          </p:nvPr>
        </p:nvSpPr>
        <p:spPr/>
        <p:txBody>
          <a:bodyPr>
            <a:normAutofit lnSpcReduction="10000"/>
          </a:bodyPr>
          <a:lstStyle/>
          <a:p>
            <a:pPr marL="274320" indent="-274320" fontAlgn="auto">
              <a:spcAft>
                <a:spcPts val="0"/>
              </a:spcAft>
              <a:buClr>
                <a:schemeClr val="accent3"/>
              </a:buClr>
              <a:buFont typeface="Wingdings 2"/>
              <a:buChar char=""/>
              <a:defRPr/>
            </a:pPr>
            <a:r>
              <a:rPr lang="en-US" dirty="0" smtClean="0"/>
              <a:t>My partner is one of the many organizers for this conference</a:t>
            </a:r>
          </a:p>
          <a:p>
            <a:pPr marL="274320" indent="-274320" fontAlgn="auto">
              <a:spcAft>
                <a:spcPts val="0"/>
              </a:spcAft>
              <a:buClr>
                <a:schemeClr val="accent3"/>
              </a:buClr>
              <a:buFont typeface="Wingdings 2"/>
              <a:buChar char=""/>
              <a:defRPr/>
            </a:pPr>
            <a:r>
              <a:rPr lang="en-US" dirty="0" smtClean="0"/>
              <a:t>I was humbled when doing a “self-assessment” module for my family medicine boards last year</a:t>
            </a:r>
          </a:p>
          <a:p>
            <a:pPr marL="274320" indent="-274320" fontAlgn="auto">
              <a:spcAft>
                <a:spcPts val="0"/>
              </a:spcAft>
              <a:buClr>
                <a:schemeClr val="accent3"/>
              </a:buClr>
              <a:buFont typeface="Wingdings 2"/>
              <a:buChar char=""/>
              <a:defRPr/>
            </a:pPr>
            <a:r>
              <a:rPr lang="en-US" dirty="0" smtClean="0"/>
              <a:t>The consensus statement from the Expert Panel Report 3 (EPR-3) is too long to expect all practitioners to read, came out in 2007</a:t>
            </a:r>
          </a:p>
          <a:p>
            <a:pPr marL="274320" indent="-274320" fontAlgn="auto">
              <a:spcAft>
                <a:spcPts val="0"/>
              </a:spcAft>
              <a:buClr>
                <a:schemeClr val="accent3"/>
              </a:buClr>
              <a:buFont typeface="Wingdings 2"/>
              <a:buChar char=""/>
              <a:defRPr/>
            </a:pPr>
            <a:r>
              <a:rPr lang="en-US" dirty="0" smtClean="0"/>
              <a:t>There are some “gold standards” of treatment that I learned in residency training that no longer apply</a:t>
            </a:r>
          </a:p>
          <a:p>
            <a:pPr marL="274320" indent="-274320" fontAlgn="auto">
              <a:spcAft>
                <a:spcPts val="0"/>
              </a:spcAft>
              <a:buClr>
                <a:schemeClr val="accent3"/>
              </a:buClr>
              <a:buFont typeface="Wingdings 2"/>
              <a:buChar char=""/>
              <a:defRPr/>
            </a:pPr>
            <a:r>
              <a:rPr lang="en-US" dirty="0" smtClean="0"/>
              <a:t>I have always wanted to say goblet cell hyperplasia in public</a:t>
            </a:r>
          </a:p>
          <a:p>
            <a:pPr marL="274320" indent="-274320" fontAlgn="auto">
              <a:spcAft>
                <a:spcPts val="0"/>
              </a:spcAft>
              <a:buClr>
                <a:schemeClr val="accent3"/>
              </a:buClr>
              <a:buFont typeface="Wingdings 2"/>
              <a:buChar char=""/>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Goal for Therapy for Asthma – The Whole Point</a:t>
            </a:r>
            <a:endParaRPr lang="en-US" dirty="0"/>
          </a:p>
        </p:txBody>
      </p:sp>
      <p:sp>
        <p:nvSpPr>
          <p:cNvPr id="3" name="Content Placeholder 2"/>
          <p:cNvSpPr>
            <a:spLocks noGrp="1"/>
          </p:cNvSpPr>
          <p:nvPr>
            <p:ph idx="1"/>
          </p:nvPr>
        </p:nvSpPr>
        <p:spPr/>
        <p:txBody>
          <a:bodyPr/>
          <a:lstStyle/>
          <a:p>
            <a:r>
              <a:rPr lang="en-US" smtClean="0">
                <a:solidFill>
                  <a:srgbClr val="FFFF00"/>
                </a:solidFill>
              </a:rPr>
              <a:t>Reduce Impairment</a:t>
            </a:r>
          </a:p>
          <a:p>
            <a:pPr lvl="1"/>
            <a:r>
              <a:rPr lang="en-US" smtClean="0"/>
              <a:t>Prevent chronic and troublesome sxs (coughing or breathlessness)</a:t>
            </a:r>
          </a:p>
          <a:p>
            <a:pPr lvl="1"/>
            <a:r>
              <a:rPr lang="en-US" smtClean="0"/>
              <a:t>Maintain (near) normal pulmonary function</a:t>
            </a:r>
          </a:p>
          <a:p>
            <a:pPr lvl="1"/>
            <a:r>
              <a:rPr lang="en-US" smtClean="0"/>
              <a:t>Maintain normal activity levels</a:t>
            </a:r>
          </a:p>
          <a:p>
            <a:r>
              <a:rPr lang="en-US" smtClean="0">
                <a:solidFill>
                  <a:srgbClr val="FFFF00"/>
                </a:solidFill>
              </a:rPr>
              <a:t>Reduce risk</a:t>
            </a:r>
          </a:p>
          <a:p>
            <a:pPr lvl="1"/>
            <a:r>
              <a:rPr lang="en-US" smtClean="0"/>
              <a:t>Prevent recurrent exacerbations of asthma</a:t>
            </a:r>
          </a:p>
          <a:p>
            <a:pPr lvl="1"/>
            <a:r>
              <a:rPr lang="en-US" smtClean="0"/>
              <a:t>Prevent progressive loss of lung function</a:t>
            </a:r>
          </a:p>
          <a:p>
            <a:pPr lvl="1"/>
            <a:r>
              <a:rPr lang="en-US" smtClean="0"/>
              <a:t>Provide optimal pharmacotherapy with minimal or no adverse effects</a:t>
            </a:r>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smtClean="0"/>
              <a:t>Quality of Life</a:t>
            </a:r>
          </a:p>
        </p:txBody>
      </p:sp>
      <p:sp>
        <p:nvSpPr>
          <p:cNvPr id="3" name="Content Placeholder 2"/>
          <p:cNvSpPr>
            <a:spLocks noGrp="1"/>
          </p:cNvSpPr>
          <p:nvPr>
            <p:ph idx="1"/>
          </p:nvPr>
        </p:nvSpPr>
        <p:spPr/>
        <p:txBody>
          <a:bodyPr/>
          <a:lstStyle/>
          <a:p>
            <a:pPr>
              <a:buFont typeface="Wingdings 2" pitchFamily="18" charset="2"/>
              <a:buNone/>
            </a:pPr>
            <a:r>
              <a:rPr lang="en-US" smtClean="0"/>
              <a:t>Better lung function OR less symptoms??</a:t>
            </a:r>
          </a:p>
          <a:p>
            <a:pPr>
              <a:buFont typeface="Wingdings 2" pitchFamily="18" charset="2"/>
              <a:buNone/>
            </a:pPr>
            <a:endParaRPr lang="en-US" smtClean="0"/>
          </a:p>
          <a:p>
            <a:pPr>
              <a:buFont typeface="Wingdings 2" pitchFamily="18" charset="2"/>
              <a:buNone/>
            </a:pPr>
            <a:endParaRPr lang="en-US" smtClean="0"/>
          </a:p>
          <a:p>
            <a:pPr algn="ctr">
              <a:buFont typeface="Wingdings 2" pitchFamily="18" charset="2"/>
              <a:buNone/>
            </a:pPr>
            <a:r>
              <a:rPr lang="en-US" smtClean="0">
                <a:solidFill>
                  <a:srgbClr val="FFFF00"/>
                </a:solidFill>
              </a:rPr>
              <a:t>LESS SYMPTOMS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smtClean="0"/>
              <a:t>Diagnosis</a:t>
            </a:r>
          </a:p>
        </p:txBody>
      </p:sp>
      <p:sp>
        <p:nvSpPr>
          <p:cNvPr id="3" name="Content Placeholder 2"/>
          <p:cNvSpPr>
            <a:spLocks noGrp="1"/>
          </p:cNvSpPr>
          <p:nvPr>
            <p:ph idx="1"/>
          </p:nvPr>
        </p:nvSpPr>
        <p:spPr/>
        <p:txBody>
          <a:bodyPr>
            <a:normAutofit fontScale="92500" lnSpcReduction="10000"/>
          </a:bodyPr>
          <a:lstStyle/>
          <a:p>
            <a:pPr marL="274320" indent="-274320" fontAlgn="auto">
              <a:spcAft>
                <a:spcPts val="0"/>
              </a:spcAft>
              <a:buClr>
                <a:schemeClr val="accent3"/>
              </a:buClr>
              <a:buFont typeface="Wingdings 2"/>
              <a:buNone/>
              <a:defRPr/>
            </a:pPr>
            <a:r>
              <a:rPr lang="en-US" dirty="0" smtClean="0"/>
              <a:t>19 </a:t>
            </a:r>
            <a:r>
              <a:rPr lang="en-US" dirty="0" err="1" smtClean="0"/>
              <a:t>yo</a:t>
            </a:r>
            <a:r>
              <a:rPr lang="en-US" dirty="0" smtClean="0"/>
              <a:t> woman comes in with chief complaint of nighttime coughing awakening her from sleep 2 times per month for the past 2 months, occasional wheezing during the day, worse with exercise, a couple of times per week.  No current illness.  ROS is otherwise completely negative.</a:t>
            </a:r>
          </a:p>
          <a:p>
            <a:pPr marL="274320" indent="-274320" fontAlgn="auto">
              <a:spcAft>
                <a:spcPts val="0"/>
              </a:spcAft>
              <a:buClr>
                <a:schemeClr val="accent3"/>
              </a:buClr>
              <a:buFont typeface="Wingdings 2"/>
              <a:buNone/>
              <a:defRPr/>
            </a:pPr>
            <a:r>
              <a:rPr lang="en-US" dirty="0" smtClean="0">
                <a:solidFill>
                  <a:srgbClr val="FFFF00"/>
                </a:solidFill>
              </a:rPr>
              <a:t>DOES SHE HAVE ASTHMA?</a:t>
            </a:r>
          </a:p>
          <a:p>
            <a:pPr marL="274320" indent="-274320" fontAlgn="auto">
              <a:spcAft>
                <a:spcPts val="0"/>
              </a:spcAft>
              <a:buClr>
                <a:schemeClr val="accent3"/>
              </a:buClr>
              <a:buFont typeface="Wingdings 2"/>
              <a:buNone/>
              <a:defRPr/>
            </a:pPr>
            <a:endParaRPr lang="en-US" dirty="0" smtClean="0">
              <a:solidFill>
                <a:srgbClr val="FFFF00"/>
              </a:solidFill>
            </a:endParaRPr>
          </a:p>
          <a:p>
            <a:pPr marL="274320" indent="-274320" fontAlgn="auto">
              <a:spcAft>
                <a:spcPts val="0"/>
              </a:spcAft>
              <a:buClr>
                <a:schemeClr val="accent3"/>
              </a:buClr>
              <a:buFont typeface="Wingdings 2"/>
              <a:buNone/>
              <a:defRPr/>
            </a:pPr>
            <a:r>
              <a:rPr lang="en-US" dirty="0" smtClean="0"/>
              <a:t>No </a:t>
            </a:r>
            <a:r>
              <a:rPr lang="en-US" dirty="0" err="1" smtClean="0"/>
              <a:t>hx</a:t>
            </a:r>
            <a:r>
              <a:rPr lang="en-US" dirty="0" smtClean="0"/>
              <a:t> of wheezing illness.  No seasonal allergies, no </a:t>
            </a:r>
            <a:r>
              <a:rPr lang="en-US" dirty="0" err="1" smtClean="0"/>
              <a:t>atopy</a:t>
            </a:r>
            <a:r>
              <a:rPr lang="en-US" dirty="0" smtClean="0"/>
              <a:t>.  No family </a:t>
            </a:r>
            <a:r>
              <a:rPr lang="en-US" dirty="0" err="1" smtClean="0"/>
              <a:t>hx</a:t>
            </a:r>
            <a:r>
              <a:rPr lang="en-US" dirty="0" smtClean="0"/>
              <a:t> of asthma.  No smoking (not even “socially” on the weekend).  No other </a:t>
            </a:r>
            <a:r>
              <a:rPr lang="en-US" dirty="0" err="1" smtClean="0"/>
              <a:t>comorbid</a:t>
            </a:r>
            <a:r>
              <a:rPr lang="en-US" dirty="0" smtClean="0"/>
              <a:t> conditions.</a:t>
            </a:r>
          </a:p>
          <a:p>
            <a:pPr marL="274320" indent="-274320" fontAlgn="auto">
              <a:spcAft>
                <a:spcPts val="0"/>
              </a:spcAft>
              <a:buClr>
                <a:schemeClr val="accent3"/>
              </a:buClr>
              <a:buFont typeface="Wingdings 2"/>
              <a:buNone/>
              <a:defRPr/>
            </a:pPr>
            <a:r>
              <a:rPr lang="en-US" dirty="0" smtClean="0">
                <a:solidFill>
                  <a:srgbClr val="FFFF00"/>
                </a:solidFill>
              </a:rPr>
              <a:t>DOES SHE HAVE ASTHMA?</a:t>
            </a:r>
          </a:p>
          <a:p>
            <a:pPr marL="274320" indent="-274320" fontAlgn="auto">
              <a:spcAft>
                <a:spcPts val="0"/>
              </a:spcAft>
              <a:buClr>
                <a:schemeClr val="accent3"/>
              </a:buClr>
              <a:buFont typeface="Wingdings 2"/>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smtClean="0"/>
              <a:t>Diagnosis (cont)</a:t>
            </a:r>
          </a:p>
        </p:txBody>
      </p:sp>
      <p:sp>
        <p:nvSpPr>
          <p:cNvPr id="3" name="Content Placeholder 2"/>
          <p:cNvSpPr>
            <a:spLocks noGrp="1"/>
          </p:cNvSpPr>
          <p:nvPr>
            <p:ph idx="1"/>
          </p:nvPr>
        </p:nvSpPr>
        <p:spPr/>
        <p:txBody>
          <a:bodyPr>
            <a:normAutofit fontScale="92500" lnSpcReduction="10000"/>
          </a:bodyPr>
          <a:lstStyle/>
          <a:p>
            <a:pPr marL="274320" indent="-274320" fontAlgn="auto">
              <a:spcAft>
                <a:spcPts val="0"/>
              </a:spcAft>
              <a:buClr>
                <a:schemeClr val="accent3"/>
              </a:buClr>
              <a:buFont typeface="Wingdings 2"/>
              <a:buNone/>
              <a:defRPr/>
            </a:pPr>
            <a:r>
              <a:rPr lang="en-US" dirty="0" smtClean="0"/>
              <a:t>Exam is completely normal.</a:t>
            </a:r>
          </a:p>
          <a:p>
            <a:pPr marL="274320" indent="-274320" fontAlgn="auto">
              <a:spcAft>
                <a:spcPts val="0"/>
              </a:spcAft>
              <a:buClr>
                <a:schemeClr val="accent3"/>
              </a:buClr>
              <a:buFont typeface="Wingdings 2"/>
              <a:buNone/>
              <a:defRPr/>
            </a:pPr>
            <a:r>
              <a:rPr lang="en-US" dirty="0" smtClean="0">
                <a:solidFill>
                  <a:srgbClr val="FFFF00"/>
                </a:solidFill>
              </a:rPr>
              <a:t>DOES SHE HAVE ASTHMA?</a:t>
            </a:r>
          </a:p>
          <a:p>
            <a:pPr marL="274320" indent="-274320" fontAlgn="auto">
              <a:spcAft>
                <a:spcPts val="0"/>
              </a:spcAft>
              <a:buClr>
                <a:schemeClr val="accent3"/>
              </a:buClr>
              <a:buFont typeface="Wingdings 2"/>
              <a:buNone/>
              <a:defRPr/>
            </a:pPr>
            <a:endParaRPr lang="en-US" dirty="0" smtClean="0"/>
          </a:p>
          <a:p>
            <a:pPr marL="274320" indent="-274320" fontAlgn="auto">
              <a:spcAft>
                <a:spcPts val="0"/>
              </a:spcAft>
              <a:buClr>
                <a:schemeClr val="accent3"/>
              </a:buClr>
              <a:buFont typeface="Wingdings 2"/>
              <a:buNone/>
              <a:defRPr/>
            </a:pPr>
            <a:r>
              <a:rPr lang="en-US" dirty="0" smtClean="0"/>
              <a:t>Peak Flows normal.</a:t>
            </a:r>
          </a:p>
          <a:p>
            <a:pPr marL="274320" indent="-274320" fontAlgn="auto">
              <a:spcAft>
                <a:spcPts val="0"/>
              </a:spcAft>
              <a:buClr>
                <a:schemeClr val="accent3"/>
              </a:buClr>
              <a:buFont typeface="Wingdings 2"/>
              <a:buNone/>
              <a:defRPr/>
            </a:pPr>
            <a:r>
              <a:rPr lang="en-US" dirty="0" smtClean="0">
                <a:solidFill>
                  <a:srgbClr val="FFFF00"/>
                </a:solidFill>
              </a:rPr>
              <a:t>DOES SHE HAVE ASTHMA?</a:t>
            </a:r>
          </a:p>
          <a:p>
            <a:pPr marL="274320" indent="-274320" fontAlgn="auto">
              <a:spcAft>
                <a:spcPts val="0"/>
              </a:spcAft>
              <a:buClr>
                <a:schemeClr val="accent3"/>
              </a:buClr>
              <a:buFont typeface="Wingdings 2"/>
              <a:buNone/>
              <a:defRPr/>
            </a:pPr>
            <a:endParaRPr lang="en-US" dirty="0" smtClean="0">
              <a:solidFill>
                <a:srgbClr val="FFFF00"/>
              </a:solidFill>
            </a:endParaRPr>
          </a:p>
          <a:p>
            <a:pPr marL="274320" indent="-274320" fontAlgn="auto">
              <a:spcAft>
                <a:spcPts val="0"/>
              </a:spcAft>
              <a:buClr>
                <a:schemeClr val="accent3"/>
              </a:buClr>
              <a:buFont typeface="Wingdings 2"/>
              <a:buNone/>
              <a:defRPr/>
            </a:pPr>
            <a:r>
              <a:rPr lang="en-US" dirty="0" smtClean="0">
                <a:solidFill>
                  <a:srgbClr val="FFFF00"/>
                </a:solidFill>
              </a:rPr>
              <a:t>DOES IT MATTER?</a:t>
            </a:r>
          </a:p>
          <a:p>
            <a:pPr marL="274320" indent="-274320" fontAlgn="auto">
              <a:spcAft>
                <a:spcPts val="0"/>
              </a:spcAft>
              <a:buClr>
                <a:schemeClr val="accent3"/>
              </a:buClr>
              <a:buFont typeface="Wingdings 2"/>
              <a:buNone/>
              <a:defRPr/>
            </a:pPr>
            <a:endParaRPr lang="en-US" dirty="0" smtClean="0">
              <a:solidFill>
                <a:srgbClr val="FFFF00"/>
              </a:solidFill>
            </a:endParaRPr>
          </a:p>
          <a:p>
            <a:pPr marL="274320" indent="-274320" fontAlgn="auto">
              <a:spcAft>
                <a:spcPts val="0"/>
              </a:spcAft>
              <a:buClr>
                <a:schemeClr val="accent3"/>
              </a:buClr>
              <a:buFont typeface="Wingdings 2"/>
              <a:buNone/>
              <a:defRPr/>
            </a:pPr>
            <a:endParaRPr lang="en-US" dirty="0" smtClean="0">
              <a:solidFill>
                <a:srgbClr val="FFFF00"/>
              </a:solidFill>
            </a:endParaRPr>
          </a:p>
          <a:p>
            <a:pPr marL="274320" indent="-274320" algn="ctr" fontAlgn="auto">
              <a:spcAft>
                <a:spcPts val="0"/>
              </a:spcAft>
              <a:buClr>
                <a:schemeClr val="accent3"/>
              </a:buClr>
              <a:buFont typeface="Wingdings 2"/>
              <a:buNone/>
              <a:defRPr/>
            </a:pPr>
            <a:r>
              <a:rPr lang="en-US" sz="4000" dirty="0" smtClean="0">
                <a:solidFill>
                  <a:srgbClr val="FFFF00"/>
                </a:solidFill>
              </a:rPr>
              <a:t>YES</a:t>
            </a:r>
          </a:p>
          <a:p>
            <a:pPr marL="274320" indent="-274320" fontAlgn="auto">
              <a:spcAft>
                <a:spcPts val="0"/>
              </a:spcAft>
              <a:buClr>
                <a:schemeClr val="accent3"/>
              </a:buClr>
              <a:buFont typeface="Wingdings 2"/>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nvPr>
        </p:nvGraphicFramePr>
        <p:xfrm>
          <a:off x="381000" y="457200"/>
          <a:ext cx="8305800" cy="5970588"/>
        </p:xfrm>
        <a:graphic>
          <a:graphicData uri="http://schemas.openxmlformats.org/drawingml/2006/table">
            <a:tbl>
              <a:tblPr firstRow="1" bandRow="1">
                <a:tableStyleId>{5C22544A-7EE6-4342-B048-85BDC9FD1C3A}</a:tableStyleId>
              </a:tblPr>
              <a:tblGrid>
                <a:gridCol w="1447800"/>
                <a:gridCol w="1874520"/>
                <a:gridCol w="1661160"/>
                <a:gridCol w="1661160"/>
                <a:gridCol w="1661160"/>
              </a:tblGrid>
              <a:tr h="1143000">
                <a:tc>
                  <a:txBody>
                    <a:bodyPr/>
                    <a:lstStyle/>
                    <a:p>
                      <a:r>
                        <a:rPr lang="en-US" dirty="0" smtClean="0"/>
                        <a:t>Severity</a:t>
                      </a:r>
                      <a:endParaRPr lang="en-US" dirty="0"/>
                    </a:p>
                  </a:txBody>
                  <a:tcPr/>
                </a:tc>
                <a:tc>
                  <a:txBody>
                    <a:bodyPr/>
                    <a:lstStyle/>
                    <a:p>
                      <a:r>
                        <a:rPr lang="en-US" dirty="0" smtClean="0"/>
                        <a:t>Daytime Symptoms</a:t>
                      </a:r>
                      <a:endParaRPr lang="en-US" dirty="0"/>
                    </a:p>
                  </a:txBody>
                  <a:tcPr/>
                </a:tc>
                <a:tc>
                  <a:txBody>
                    <a:bodyPr/>
                    <a:lstStyle/>
                    <a:p>
                      <a:r>
                        <a:rPr lang="en-US" dirty="0" smtClean="0"/>
                        <a:t>Nighttime</a:t>
                      </a:r>
                      <a:r>
                        <a:rPr lang="en-US" baseline="0" dirty="0" smtClean="0"/>
                        <a:t>  Symptoms</a:t>
                      </a:r>
                    </a:p>
                  </a:txBody>
                  <a:tcPr/>
                </a:tc>
                <a:tc>
                  <a:txBody>
                    <a:bodyPr/>
                    <a:lstStyle/>
                    <a:p>
                      <a:r>
                        <a:rPr lang="en-US" dirty="0" smtClean="0"/>
                        <a:t>Lung</a:t>
                      </a:r>
                      <a:r>
                        <a:rPr lang="en-US" baseline="0" dirty="0" smtClean="0"/>
                        <a:t> </a:t>
                      </a:r>
                      <a:r>
                        <a:rPr lang="en-US" baseline="0" dirty="0" err="1" smtClean="0"/>
                        <a:t>Fxn</a:t>
                      </a:r>
                      <a:endParaRPr lang="en-US" baseline="0" dirty="0" smtClean="0"/>
                    </a:p>
                    <a:p>
                      <a:r>
                        <a:rPr lang="en-US" baseline="0" dirty="0" smtClean="0"/>
                        <a:t>(Peak flow rate [PEF] or FEV1)</a:t>
                      </a:r>
                      <a:endParaRPr lang="en-US" dirty="0" smtClean="0"/>
                    </a:p>
                  </a:txBody>
                  <a:tcPr/>
                </a:tc>
                <a:tc>
                  <a:txBody>
                    <a:bodyPr/>
                    <a:lstStyle/>
                    <a:p>
                      <a:r>
                        <a:rPr lang="en-US" dirty="0" smtClean="0"/>
                        <a:t>Long-term control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&gt;5 years old</a:t>
                      </a:r>
                    </a:p>
                    <a:p>
                      <a:endParaRPr lang="en-US" dirty="0"/>
                    </a:p>
                  </a:txBody>
                  <a:tcPr/>
                </a:tc>
              </a:tr>
              <a:tr h="1002825">
                <a:tc>
                  <a:txBody>
                    <a:bodyPr/>
                    <a:lstStyle/>
                    <a:p>
                      <a:r>
                        <a:rPr lang="en-US" dirty="0" smtClean="0"/>
                        <a:t>Mild</a:t>
                      </a:r>
                    </a:p>
                    <a:p>
                      <a:r>
                        <a:rPr lang="en-US" dirty="0" smtClean="0"/>
                        <a:t>Intermittent</a:t>
                      </a:r>
                      <a:endParaRPr lang="en-US" dirty="0"/>
                    </a:p>
                  </a:txBody>
                  <a:tcPr/>
                </a:tc>
                <a:tc>
                  <a:txBody>
                    <a:bodyPr/>
                    <a:lstStyle/>
                    <a:p>
                      <a:r>
                        <a:rPr lang="en-US" u="sng" baseline="0" dirty="0" smtClean="0"/>
                        <a:t>&lt;</a:t>
                      </a:r>
                      <a:r>
                        <a:rPr lang="en-US" baseline="0" dirty="0" smtClean="0"/>
                        <a:t>2 d/wk</a:t>
                      </a:r>
                    </a:p>
                    <a:p>
                      <a:r>
                        <a:rPr lang="en-US" baseline="0" dirty="0" smtClean="0"/>
                        <a:t>Exacerbations brief</a:t>
                      </a:r>
                      <a:endParaRPr lang="en-US" dirty="0"/>
                    </a:p>
                  </a:txBody>
                  <a:tcPr/>
                </a:tc>
                <a:tc>
                  <a:txBody>
                    <a:bodyPr/>
                    <a:lstStyle/>
                    <a:p>
                      <a:pPr>
                        <a:buFont typeface="Wingdings"/>
                        <a:buNone/>
                      </a:pPr>
                      <a:r>
                        <a:rPr lang="en-US" u="sng" baseline="0" dirty="0" smtClean="0"/>
                        <a:t>&lt;</a:t>
                      </a:r>
                      <a:r>
                        <a:rPr lang="en-US" u="none" baseline="0" dirty="0" smtClean="0"/>
                        <a:t> 2 nights/mo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baseline="0" dirty="0" smtClean="0"/>
                        <a:t>&gt;</a:t>
                      </a:r>
                      <a:r>
                        <a:rPr lang="en-US" u="none" baseline="0" dirty="0" smtClean="0"/>
                        <a:t> 80% </a:t>
                      </a:r>
                      <a:r>
                        <a:rPr lang="en-US" u="none" baseline="0" dirty="0" err="1" smtClean="0"/>
                        <a:t>pred</a:t>
                      </a:r>
                      <a:r>
                        <a:rPr lang="en-US" u="none" baseline="0" dirty="0" smtClean="0"/>
                        <a:t>  PEF variability &lt;20%</a:t>
                      </a:r>
                    </a:p>
                  </a:txBody>
                  <a:tcPr/>
                </a:tc>
                <a:tc>
                  <a:txBody>
                    <a:bodyPr/>
                    <a:lstStyle/>
                    <a:p>
                      <a:r>
                        <a:rPr lang="en-US" dirty="0" smtClean="0"/>
                        <a:t>No daily</a:t>
                      </a:r>
                      <a:r>
                        <a:rPr lang="en-US" baseline="0" dirty="0" smtClean="0"/>
                        <a:t> </a:t>
                      </a:r>
                      <a:r>
                        <a:rPr lang="en-US" dirty="0" smtClean="0"/>
                        <a:t>med</a:t>
                      </a:r>
                    </a:p>
                    <a:p>
                      <a:r>
                        <a:rPr lang="en-US" dirty="0" smtClean="0"/>
                        <a:t>Monitor</a:t>
                      </a:r>
                      <a:r>
                        <a:rPr lang="en-US" baseline="0" dirty="0" smtClean="0"/>
                        <a:t> inhaler use</a:t>
                      </a:r>
                      <a:endParaRPr lang="en-US" dirty="0" smtClean="0"/>
                    </a:p>
                  </a:txBody>
                  <a:tcPr/>
                </a:tc>
              </a:tr>
              <a:tr h="1389855">
                <a:tc>
                  <a:txBody>
                    <a:bodyPr/>
                    <a:lstStyle/>
                    <a:p>
                      <a:r>
                        <a:rPr lang="en-US" dirty="0" smtClean="0"/>
                        <a:t>Mild Persistent</a:t>
                      </a:r>
                      <a:endParaRPr lang="en-US" dirty="0"/>
                    </a:p>
                  </a:txBody>
                  <a:tcPr/>
                </a:tc>
                <a:tc>
                  <a:txBody>
                    <a:bodyPr/>
                    <a:lstStyle/>
                    <a:p>
                      <a:r>
                        <a:rPr lang="en-US" dirty="0" smtClean="0"/>
                        <a:t>&gt;2/wk but &lt;1/d  Exacerbations may affect activity</a:t>
                      </a:r>
                      <a:endParaRPr lang="en-US" dirty="0"/>
                    </a:p>
                  </a:txBody>
                  <a:tcPr/>
                </a:tc>
                <a:tc>
                  <a:txBody>
                    <a:bodyPr/>
                    <a:lstStyle/>
                    <a:p>
                      <a:r>
                        <a:rPr lang="en-US" dirty="0" smtClean="0"/>
                        <a:t>&gt;2 nights/mo</a:t>
                      </a:r>
                      <a:endParaRPr lang="en-US" dirty="0"/>
                    </a:p>
                  </a:txBody>
                  <a:tcPr/>
                </a:tc>
                <a:tc>
                  <a:txBody>
                    <a:bodyPr/>
                    <a:lstStyle/>
                    <a:p>
                      <a:pPr>
                        <a:buFont typeface="Wingdings"/>
                        <a:buNone/>
                      </a:pPr>
                      <a:r>
                        <a:rPr lang="en-US" u="sng" dirty="0" smtClean="0"/>
                        <a:t>&gt;</a:t>
                      </a:r>
                      <a:r>
                        <a:rPr lang="en-US" dirty="0" smtClean="0"/>
                        <a:t>80% </a:t>
                      </a:r>
                      <a:r>
                        <a:rPr lang="en-US" dirty="0" err="1" smtClean="0"/>
                        <a:t>pred</a:t>
                      </a:r>
                      <a:endParaRPr lang="en-US" dirty="0" smtClean="0"/>
                    </a:p>
                    <a:p>
                      <a:pPr>
                        <a:buFont typeface="Wingdings"/>
                        <a:buNone/>
                      </a:pPr>
                      <a:r>
                        <a:rPr lang="en-US" dirty="0" smtClean="0"/>
                        <a:t>PEF variability 20-30%</a:t>
                      </a:r>
                      <a:endParaRPr lang="en-US" dirty="0"/>
                    </a:p>
                  </a:txBody>
                  <a:tcPr/>
                </a:tc>
                <a:tc>
                  <a:txBody>
                    <a:bodyPr/>
                    <a:lstStyle/>
                    <a:p>
                      <a:r>
                        <a:rPr lang="en-US" dirty="0" smtClean="0"/>
                        <a:t>Low-dose inhaled</a:t>
                      </a:r>
                      <a:r>
                        <a:rPr lang="en-US" baseline="0" dirty="0" smtClean="0"/>
                        <a:t> steroids  </a:t>
                      </a:r>
                      <a:r>
                        <a:rPr lang="en-US" sz="1600" baseline="0" dirty="0" smtClean="0"/>
                        <a:t>(alt </a:t>
                      </a:r>
                      <a:r>
                        <a:rPr lang="en-US" sz="1600" baseline="0" dirty="0" err="1" smtClean="0"/>
                        <a:t>cromolyn</a:t>
                      </a:r>
                      <a:r>
                        <a:rPr lang="en-US" sz="1600" baseline="0" dirty="0" smtClean="0"/>
                        <a:t> or LTR)</a:t>
                      </a:r>
                      <a:endParaRPr lang="en-US" sz="1600" dirty="0"/>
                    </a:p>
                  </a:txBody>
                  <a:tcPr/>
                </a:tc>
              </a:tr>
              <a:tr h="459868">
                <a:tc>
                  <a:txBody>
                    <a:bodyPr/>
                    <a:lstStyle/>
                    <a:p>
                      <a:r>
                        <a:rPr lang="en-US" dirty="0" smtClean="0"/>
                        <a:t>Moderate</a:t>
                      </a:r>
                      <a:r>
                        <a:rPr lang="en-US" baseline="0" dirty="0" smtClean="0"/>
                        <a:t> Persistent</a:t>
                      </a:r>
                      <a:endParaRPr lang="en-US" dirty="0"/>
                    </a:p>
                  </a:txBody>
                  <a:tcPr/>
                </a:tc>
                <a:tc>
                  <a:txBody>
                    <a:bodyPr/>
                    <a:lstStyle/>
                    <a:p>
                      <a:r>
                        <a:rPr lang="en-US" dirty="0" smtClean="0"/>
                        <a:t>Daily use SABA;</a:t>
                      </a:r>
                      <a:r>
                        <a:rPr lang="en-US" baseline="0" dirty="0" smtClean="0"/>
                        <a:t> exacerbations &gt; 2/week, affects activity</a:t>
                      </a:r>
                      <a:endParaRPr lang="en-US" dirty="0"/>
                    </a:p>
                  </a:txBody>
                  <a:tcPr/>
                </a:tc>
                <a:tc>
                  <a:txBody>
                    <a:bodyPr/>
                    <a:lstStyle/>
                    <a:p>
                      <a:r>
                        <a:rPr lang="en-US" dirty="0" smtClean="0"/>
                        <a:t>&gt;</a:t>
                      </a:r>
                      <a:r>
                        <a:rPr lang="en-US" baseline="0" dirty="0" smtClean="0"/>
                        <a:t> 1 night/wk</a:t>
                      </a:r>
                      <a:endParaRPr lang="en-US" dirty="0"/>
                    </a:p>
                  </a:txBody>
                  <a:tcPr/>
                </a:tc>
                <a:tc>
                  <a:txBody>
                    <a:bodyPr/>
                    <a:lstStyle/>
                    <a:p>
                      <a:r>
                        <a:rPr lang="en-US" dirty="0" smtClean="0"/>
                        <a:t>61-80% </a:t>
                      </a:r>
                      <a:r>
                        <a:rPr lang="en-US" dirty="0" err="1" smtClean="0"/>
                        <a:t>pred</a:t>
                      </a:r>
                      <a:endParaRPr lang="en-US" dirty="0" smtClean="0"/>
                    </a:p>
                    <a:p>
                      <a:r>
                        <a:rPr lang="en-US" dirty="0" smtClean="0"/>
                        <a:t>&gt;30%</a:t>
                      </a:r>
                      <a:r>
                        <a:rPr lang="en-US" baseline="0" dirty="0" smtClean="0"/>
                        <a:t> PEF variability</a:t>
                      </a:r>
                      <a:endParaRPr lang="en-US" dirty="0"/>
                    </a:p>
                  </a:txBody>
                  <a:tcPr/>
                </a:tc>
                <a:tc>
                  <a:txBody>
                    <a:bodyPr/>
                    <a:lstStyle/>
                    <a:p>
                      <a:r>
                        <a:rPr lang="en-US" dirty="0" smtClean="0"/>
                        <a:t>Low to med dose inhaled</a:t>
                      </a:r>
                      <a:r>
                        <a:rPr lang="en-US" baseline="0" dirty="0" smtClean="0"/>
                        <a:t> corticosteroids AND LABA</a:t>
                      </a:r>
                      <a:endParaRPr lang="en-US" dirty="0"/>
                    </a:p>
                  </a:txBody>
                  <a:tcPr/>
                </a:tc>
              </a:tr>
              <a:tr h="459868">
                <a:tc>
                  <a:txBody>
                    <a:bodyPr/>
                    <a:lstStyle/>
                    <a:p>
                      <a:r>
                        <a:rPr lang="en-US" dirty="0" smtClean="0"/>
                        <a:t>Severe Persistent</a:t>
                      </a:r>
                      <a:endParaRPr lang="en-US" dirty="0"/>
                    </a:p>
                  </a:txBody>
                  <a:tcPr/>
                </a:tc>
                <a:tc>
                  <a:txBody>
                    <a:bodyPr/>
                    <a:lstStyle/>
                    <a:p>
                      <a:r>
                        <a:rPr lang="en-US" dirty="0" smtClean="0"/>
                        <a:t>Continual</a:t>
                      </a:r>
                      <a:endParaRPr lang="en-US" dirty="0"/>
                    </a:p>
                  </a:txBody>
                  <a:tcPr/>
                </a:tc>
                <a:tc>
                  <a:txBody>
                    <a:bodyPr/>
                    <a:lstStyle/>
                    <a:p>
                      <a:r>
                        <a:rPr lang="en-US" dirty="0" smtClean="0"/>
                        <a:t>Frequent</a:t>
                      </a:r>
                      <a:endParaRPr lang="en-US" dirty="0"/>
                    </a:p>
                  </a:txBody>
                  <a:tcPr/>
                </a:tc>
                <a:tc>
                  <a:txBody>
                    <a:bodyPr/>
                    <a:lstStyle/>
                    <a:p>
                      <a:r>
                        <a:rPr lang="en-US" u="sng" dirty="0" smtClean="0"/>
                        <a:t>&lt;</a:t>
                      </a:r>
                      <a:r>
                        <a:rPr lang="en-US" dirty="0" smtClean="0"/>
                        <a:t> 60% </a:t>
                      </a:r>
                      <a:r>
                        <a:rPr lang="en-US" dirty="0" err="1" smtClean="0"/>
                        <a:t>pred</a:t>
                      </a:r>
                      <a:endParaRPr lang="en-US" dirty="0" smtClean="0"/>
                    </a:p>
                    <a:p>
                      <a:r>
                        <a:rPr lang="en-US" dirty="0" smtClean="0"/>
                        <a:t>PEF variability &gt; 30%</a:t>
                      </a:r>
                      <a:endParaRPr lang="en-US" dirty="0"/>
                    </a:p>
                  </a:txBody>
                  <a:tcPr/>
                </a:tc>
                <a:tc>
                  <a:txBody>
                    <a:bodyPr/>
                    <a:lstStyle/>
                    <a:p>
                      <a:r>
                        <a:rPr lang="en-US" dirty="0" smtClean="0"/>
                        <a:t>High-dose inhaled steroids and LABA</a:t>
                      </a:r>
                      <a:endParaRPr lang="en-US" dirty="0"/>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normAutofit fontScale="92500" lnSpcReduction="20000"/>
          </a:bodyPr>
          <a:lstStyle/>
          <a:p>
            <a:pPr marL="274320" indent="-274320" fontAlgn="auto">
              <a:spcAft>
                <a:spcPts val="0"/>
              </a:spcAft>
              <a:buClr>
                <a:schemeClr val="accent3"/>
              </a:buClr>
              <a:buFont typeface="Wingdings 2"/>
              <a:buNone/>
              <a:defRPr/>
            </a:pPr>
            <a:r>
              <a:rPr lang="en-US" dirty="0" smtClean="0"/>
              <a:t>19 </a:t>
            </a:r>
            <a:r>
              <a:rPr lang="en-US" dirty="0" err="1" smtClean="0"/>
              <a:t>yo</a:t>
            </a:r>
            <a:r>
              <a:rPr lang="en-US" dirty="0" smtClean="0"/>
              <a:t> woman comes in with chief complaint of nighttime coughing awakening her from sleep 2 times per month for the past 2 months, occasional wheezing during the day, worse with exercise, a couple of times per week.  No current illness.</a:t>
            </a:r>
          </a:p>
          <a:p>
            <a:pPr marL="274320" indent="-274320" fontAlgn="auto">
              <a:spcAft>
                <a:spcPts val="0"/>
              </a:spcAft>
              <a:buClr>
                <a:schemeClr val="accent3"/>
              </a:buClr>
              <a:buFont typeface="Wingdings 2"/>
              <a:buNone/>
              <a:defRPr/>
            </a:pPr>
            <a:endParaRPr lang="en-US" dirty="0" smtClean="0"/>
          </a:p>
          <a:p>
            <a:pPr marL="274320" indent="-274320" fontAlgn="auto">
              <a:spcAft>
                <a:spcPts val="0"/>
              </a:spcAft>
              <a:buClr>
                <a:schemeClr val="accent3"/>
              </a:buClr>
              <a:buFont typeface="Wingdings 2"/>
              <a:buNone/>
              <a:defRPr/>
            </a:pPr>
            <a:r>
              <a:rPr lang="en-US" u="sng" dirty="0" smtClean="0"/>
              <a:t>Data from the case:</a:t>
            </a:r>
          </a:p>
          <a:p>
            <a:pPr marL="274320" indent="-274320" fontAlgn="auto">
              <a:spcAft>
                <a:spcPts val="0"/>
              </a:spcAft>
              <a:buClr>
                <a:schemeClr val="accent3"/>
              </a:buClr>
              <a:buFont typeface="Wingdings 2"/>
              <a:buNone/>
              <a:defRPr/>
            </a:pPr>
            <a:r>
              <a:rPr lang="en-US" dirty="0" smtClean="0"/>
              <a:t>		</a:t>
            </a:r>
            <a:r>
              <a:rPr lang="en-US" dirty="0" smtClean="0">
                <a:solidFill>
                  <a:srgbClr val="FFFF00"/>
                </a:solidFill>
              </a:rPr>
              <a:t> &gt; 2/week daytime </a:t>
            </a:r>
            <a:r>
              <a:rPr lang="en-US" dirty="0" err="1" smtClean="0">
                <a:solidFill>
                  <a:srgbClr val="FFFF00"/>
                </a:solidFill>
              </a:rPr>
              <a:t>sxs</a:t>
            </a:r>
            <a:endParaRPr lang="en-US" dirty="0" smtClean="0">
              <a:solidFill>
                <a:srgbClr val="FFFF00"/>
              </a:solidFill>
            </a:endParaRPr>
          </a:p>
          <a:p>
            <a:pPr marL="274320" indent="-274320" fontAlgn="auto">
              <a:spcAft>
                <a:spcPts val="0"/>
              </a:spcAft>
              <a:buClr>
                <a:schemeClr val="accent3"/>
              </a:buClr>
              <a:buFont typeface="Wingdings 2"/>
              <a:buNone/>
              <a:defRPr/>
            </a:pPr>
            <a:r>
              <a:rPr lang="en-US" dirty="0" smtClean="0">
                <a:solidFill>
                  <a:srgbClr val="FFFF00"/>
                </a:solidFill>
              </a:rPr>
              <a:t>		&gt; 2 nights/mo nighttime </a:t>
            </a:r>
            <a:r>
              <a:rPr lang="en-US" dirty="0" err="1" smtClean="0">
                <a:solidFill>
                  <a:srgbClr val="FFFF00"/>
                </a:solidFill>
              </a:rPr>
              <a:t>sxs</a:t>
            </a:r>
            <a:endParaRPr lang="en-US" dirty="0" smtClean="0">
              <a:solidFill>
                <a:srgbClr val="FFFF00"/>
              </a:solidFill>
            </a:endParaRPr>
          </a:p>
          <a:p>
            <a:pPr marL="274320" indent="-274320" fontAlgn="auto">
              <a:spcAft>
                <a:spcPts val="0"/>
              </a:spcAft>
              <a:buClr>
                <a:schemeClr val="accent3"/>
              </a:buClr>
              <a:buFont typeface="Wingdings 2"/>
              <a:buNone/>
              <a:defRPr/>
            </a:pPr>
            <a:r>
              <a:rPr lang="en-US" dirty="0" smtClean="0">
                <a:solidFill>
                  <a:srgbClr val="FFFF00"/>
                </a:solidFill>
              </a:rPr>
              <a:t>		normal PEF</a:t>
            </a:r>
          </a:p>
          <a:p>
            <a:pPr marL="274320" indent="-274320" fontAlgn="auto">
              <a:spcAft>
                <a:spcPts val="0"/>
              </a:spcAft>
              <a:buClr>
                <a:schemeClr val="accent3"/>
              </a:buClr>
              <a:buFont typeface="Wingdings 2"/>
              <a:buNone/>
              <a:defRPr/>
            </a:pPr>
            <a:r>
              <a:rPr lang="en-US" dirty="0" smtClean="0">
                <a:solidFill>
                  <a:srgbClr val="FFFF00"/>
                </a:solidFill>
              </a:rPr>
              <a:t>		not ill</a:t>
            </a:r>
          </a:p>
          <a:p>
            <a:pPr marL="274320" indent="-274320" fontAlgn="auto">
              <a:spcAft>
                <a:spcPts val="0"/>
              </a:spcAft>
              <a:buClr>
                <a:schemeClr val="accent3"/>
              </a:buClr>
              <a:buFont typeface="Wingdings 2"/>
              <a:buNone/>
              <a:defRPr/>
            </a:pPr>
            <a:r>
              <a:rPr lang="en-US" dirty="0" smtClean="0">
                <a:solidFill>
                  <a:srgbClr val="FFFF00"/>
                </a:solidFill>
              </a:rPr>
              <a:t>		no other medical reasons for symptoms</a:t>
            </a:r>
          </a:p>
          <a:p>
            <a:pPr marL="274320" indent="-274320" fontAlgn="auto">
              <a:spcAft>
                <a:spcPts val="0"/>
              </a:spcAft>
              <a:buClr>
                <a:schemeClr val="accent3"/>
              </a:buClr>
              <a:buFont typeface="Wingdings 2"/>
              <a:buNone/>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smtClean="0"/>
              <a:t>Diagnosis (cont)</a:t>
            </a:r>
          </a:p>
        </p:txBody>
      </p:sp>
      <p:sp>
        <p:nvSpPr>
          <p:cNvPr id="3" name="Content Placeholder 2"/>
          <p:cNvSpPr>
            <a:spLocks noGrp="1"/>
          </p:cNvSpPr>
          <p:nvPr>
            <p:ph idx="1"/>
          </p:nvPr>
        </p:nvSpPr>
        <p:spPr/>
        <p:txBody>
          <a:bodyPr/>
          <a:lstStyle/>
          <a:p>
            <a:pPr>
              <a:buFont typeface="Wingdings 2" pitchFamily="18" charset="2"/>
              <a:buNone/>
            </a:pPr>
            <a:r>
              <a:rPr lang="en-US" smtClean="0"/>
              <a:t>What’s the treatment?</a:t>
            </a:r>
          </a:p>
          <a:p>
            <a:pPr>
              <a:buFont typeface="Wingdings 2" pitchFamily="18" charset="2"/>
              <a:buNone/>
            </a:pPr>
            <a:r>
              <a:rPr lang="en-US" smtClean="0">
                <a:solidFill>
                  <a:srgbClr val="FFFF00"/>
                </a:solidFill>
              </a:rPr>
              <a:t>Prn Albuterol?</a:t>
            </a:r>
          </a:p>
          <a:p>
            <a:pPr>
              <a:buFont typeface="Wingdings 2" pitchFamily="18" charset="2"/>
              <a:buNone/>
            </a:pPr>
            <a:endParaRPr lang="en-US" smtClean="0"/>
          </a:p>
          <a:p>
            <a:pPr>
              <a:buFont typeface="Wingdings 2" pitchFamily="18" charset="2"/>
              <a:buNone/>
            </a:pPr>
            <a:endParaRPr lang="en-US" smtClean="0"/>
          </a:p>
          <a:p>
            <a:pPr>
              <a:buFont typeface="Wingdings 2" pitchFamily="18" charset="2"/>
              <a:buNone/>
            </a:pPr>
            <a:r>
              <a:rPr lang="en-US" smtClean="0"/>
              <a:t>Mild Persistent Asthma = </a:t>
            </a:r>
            <a:r>
              <a:rPr lang="en-US" smtClean="0">
                <a:solidFill>
                  <a:srgbClr val="FFFF00"/>
                </a:solidFill>
              </a:rPr>
              <a:t>Inhaled Corticosteroid</a:t>
            </a:r>
          </a:p>
          <a:p>
            <a:pPr>
              <a:buFont typeface="Wingdings 2" pitchFamily="18" charset="2"/>
              <a:buNone/>
            </a:pPr>
            <a:endParaRPr lang="en-US" smtClean="0">
              <a:solidFill>
                <a:srgbClr val="FFFF00"/>
              </a:solidFill>
            </a:endParaRPr>
          </a:p>
          <a:p>
            <a:pPr>
              <a:buFont typeface="Wingdings 2" pitchFamily="18" charset="2"/>
              <a:buNone/>
            </a:pPr>
            <a:r>
              <a:rPr lang="en-US" smtClean="0">
                <a:solidFill>
                  <a:srgbClr val="FFFF00"/>
                </a:solidFill>
              </a:rPr>
              <a:t>What’s my point?  Asthma is a clinical diagnosis!! Inflammatory treatment is the cornerstone of therapy.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smtClean="0"/>
              <a:t>Dx of asthma</a:t>
            </a:r>
          </a:p>
        </p:txBody>
      </p:sp>
      <p:sp>
        <p:nvSpPr>
          <p:cNvPr id="3" name="Content Placeholder 2"/>
          <p:cNvSpPr>
            <a:spLocks noGrp="1"/>
          </p:cNvSpPr>
          <p:nvPr>
            <p:ph idx="1"/>
          </p:nvPr>
        </p:nvSpPr>
        <p:spPr/>
        <p:txBody>
          <a:bodyPr>
            <a:normAutofit lnSpcReduction="10000"/>
          </a:bodyPr>
          <a:lstStyle/>
          <a:p>
            <a:pPr marL="274320" indent="-274320" fontAlgn="auto">
              <a:spcAft>
                <a:spcPts val="0"/>
              </a:spcAft>
              <a:buClr>
                <a:schemeClr val="accent3"/>
              </a:buClr>
              <a:buFont typeface="Wingdings 2"/>
              <a:buChar char=""/>
              <a:defRPr/>
            </a:pPr>
            <a:r>
              <a:rPr lang="en-US" dirty="0" smtClean="0"/>
              <a:t> Episodic symptoms of airflow obstruction are present.</a:t>
            </a:r>
          </a:p>
          <a:p>
            <a:pPr marL="274320" indent="-274320" fontAlgn="auto">
              <a:spcAft>
                <a:spcPts val="0"/>
              </a:spcAft>
              <a:buClr>
                <a:schemeClr val="accent3"/>
              </a:buClr>
              <a:buFont typeface="Wingdings 2"/>
              <a:buChar char=""/>
              <a:defRPr/>
            </a:pPr>
            <a:r>
              <a:rPr lang="en-US" dirty="0" smtClean="0"/>
              <a:t>Airflow obstruction is at least partially reversible.</a:t>
            </a:r>
          </a:p>
          <a:p>
            <a:pPr marL="274320" indent="-274320" fontAlgn="auto">
              <a:spcAft>
                <a:spcPts val="0"/>
              </a:spcAft>
              <a:buClr>
                <a:schemeClr val="accent3"/>
              </a:buClr>
              <a:buFont typeface="Wingdings 2"/>
              <a:buChar char=""/>
              <a:defRPr/>
            </a:pPr>
            <a:r>
              <a:rPr lang="en-US" dirty="0" smtClean="0"/>
              <a:t>Alternative diagnoses are excluded.</a:t>
            </a:r>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None/>
              <a:defRPr/>
            </a:pPr>
            <a:r>
              <a:rPr lang="en-US" dirty="0" smtClean="0">
                <a:solidFill>
                  <a:srgbClr val="FFFF00"/>
                </a:solidFill>
              </a:rPr>
              <a:t>Is </a:t>
            </a:r>
            <a:r>
              <a:rPr lang="en-US" dirty="0" err="1" smtClean="0">
                <a:solidFill>
                  <a:srgbClr val="FFFF00"/>
                </a:solidFill>
              </a:rPr>
              <a:t>spirometry</a:t>
            </a:r>
            <a:r>
              <a:rPr lang="en-US" dirty="0" smtClean="0">
                <a:solidFill>
                  <a:srgbClr val="FFFF00"/>
                </a:solidFill>
              </a:rPr>
              <a:t> necessary?</a:t>
            </a:r>
          </a:p>
          <a:p>
            <a:pPr marL="274320" indent="-274320" fontAlgn="auto">
              <a:spcAft>
                <a:spcPts val="0"/>
              </a:spcAft>
              <a:buClr>
                <a:schemeClr val="accent3"/>
              </a:buClr>
              <a:buFont typeface="Wingdings 2"/>
              <a:buNone/>
              <a:defRPr/>
            </a:pPr>
            <a:r>
              <a:rPr lang="en-US" dirty="0" smtClean="0"/>
              <a:t>			No.  </a:t>
            </a:r>
          </a:p>
          <a:p>
            <a:pPr marL="274320" indent="-274320" fontAlgn="auto">
              <a:spcAft>
                <a:spcPts val="0"/>
              </a:spcAft>
              <a:buClr>
                <a:schemeClr val="accent3"/>
              </a:buClr>
              <a:buFont typeface="Wingdings 2"/>
              <a:buNone/>
              <a:defRPr/>
            </a:pPr>
            <a:r>
              <a:rPr lang="en-US" dirty="0" smtClean="0"/>
              <a:t>It can help in categorizing asthma and optimizing treatment if asthma is more severe or resistant to treatment. However, most of our students have mild asthma.  </a:t>
            </a:r>
            <a:r>
              <a:rPr lang="en-US" dirty="0" err="1" smtClean="0"/>
              <a:t>Spirometry</a:t>
            </a:r>
            <a:r>
              <a:rPr lang="en-US" dirty="0" smtClean="0"/>
              <a:t> is recommended by EPR3.</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smtClean="0"/>
              <a:t>Pathophysiology</a:t>
            </a:r>
          </a:p>
        </p:txBody>
      </p:sp>
      <p:graphicFrame>
        <p:nvGraphicFramePr>
          <p:cNvPr id="5" name="Content Placeholder 4"/>
          <p:cNvGraphicFramePr>
            <a:graphicFrameLocks noGrp="1"/>
          </p:cNvGraphicFramePr>
          <p:nvPr>
            <p:ph idx="1"/>
          </p:nvPr>
        </p:nvGraphicFramePr>
        <p:xfrm>
          <a:off x="457200" y="1905001"/>
          <a:ext cx="82296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own Arrow 6"/>
          <p:cNvSpPr/>
          <p:nvPr/>
        </p:nvSpPr>
        <p:spPr>
          <a:xfrm>
            <a:off x="4343400" y="4800600"/>
            <a:ext cx="484188" cy="977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a:spLocks noChangeArrowheads="1"/>
          </p:cNvSpPr>
          <p:nvPr/>
        </p:nvSpPr>
        <p:spPr bwMode="auto">
          <a:xfrm>
            <a:off x="2438400" y="6096000"/>
            <a:ext cx="4357688" cy="584200"/>
          </a:xfrm>
          <a:prstGeom prst="rect">
            <a:avLst/>
          </a:prstGeom>
          <a:noFill/>
          <a:ln w="9525">
            <a:noFill/>
            <a:miter lim="800000"/>
            <a:headEnd/>
            <a:tailEnd/>
          </a:ln>
        </p:spPr>
        <p:txBody>
          <a:bodyPr wrap="none">
            <a:spAutoFit/>
          </a:bodyPr>
          <a:lstStyle/>
          <a:p>
            <a:r>
              <a:rPr lang="en-US" sz="3200">
                <a:solidFill>
                  <a:srgbClr val="FFC000"/>
                </a:solidFill>
                <a:latin typeface="Constantia" pitchFamily="18" charset="0"/>
              </a:rPr>
              <a:t>CLINICAL SYMPTOMS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smtClean="0"/>
              <a:t>Pathophysiology</a:t>
            </a:r>
          </a:p>
        </p:txBody>
      </p:sp>
      <p:sp>
        <p:nvSpPr>
          <p:cNvPr id="43010" name="Content Placeholder 4"/>
          <p:cNvSpPr>
            <a:spLocks noGrp="1"/>
          </p:cNvSpPr>
          <p:nvPr>
            <p:ph idx="1"/>
          </p:nvPr>
        </p:nvSpPr>
        <p:spPr/>
        <p:txBody>
          <a:bodyPr/>
          <a:lstStyle/>
          <a:p>
            <a:r>
              <a:rPr lang="en-US" smtClean="0"/>
              <a:t>Mediators:  T helper cells (Th1, Th2), Histamine, leukotrienes, GM-CSF, IL-4, IL-5, IL-9, IL-13, mast cells, TNF-a</a:t>
            </a:r>
          </a:p>
          <a:p>
            <a:endParaRPr lang="en-US" smtClean="0"/>
          </a:p>
          <a:p>
            <a:r>
              <a:rPr lang="en-US" smtClean="0"/>
              <a:t>Basically – allergic inflammation promotes rapid contraction of airway smooth muscle. Then pro-inflammatory proteins are activated which then mediate both acute and chronic inflammation.</a:t>
            </a:r>
          </a:p>
          <a:p>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What can you expect from this talk?</a:t>
            </a:r>
            <a:endParaRPr lang="en-US" dirty="0"/>
          </a:p>
        </p:txBody>
      </p:sp>
      <p:sp>
        <p:nvSpPr>
          <p:cNvPr id="3" name="Content Placeholder 2"/>
          <p:cNvSpPr>
            <a:spLocks noGrp="1"/>
          </p:cNvSpPr>
          <p:nvPr>
            <p:ph idx="1"/>
          </p:nvPr>
        </p:nvSpPr>
        <p:spPr>
          <a:xfrm>
            <a:off x="457200" y="1935480"/>
            <a:ext cx="8229600" cy="4389120"/>
          </a:xfrm>
        </p:spPr>
        <p:txBody>
          <a:bodyPr>
            <a:normAutofit/>
          </a:bodyPr>
          <a:lstStyle/>
          <a:p>
            <a:pPr marL="274320" indent="-274320" fontAlgn="auto">
              <a:spcAft>
                <a:spcPts val="0"/>
              </a:spcAft>
              <a:buClr>
                <a:schemeClr val="accent3"/>
              </a:buClr>
              <a:buFont typeface="Wingdings 2"/>
              <a:buChar char=""/>
              <a:defRPr/>
            </a:pPr>
            <a:r>
              <a:rPr lang="en-US" dirty="0" smtClean="0"/>
              <a:t>A Pretest with </a:t>
            </a:r>
            <a:r>
              <a:rPr lang="en-US" dirty="0" err="1" smtClean="0"/>
              <a:t>followup</a:t>
            </a:r>
            <a:r>
              <a:rPr lang="en-US" dirty="0" smtClean="0"/>
              <a:t> explanations peppered through the talk</a:t>
            </a:r>
          </a:p>
          <a:p>
            <a:pPr marL="274320" indent="-274320" fontAlgn="auto">
              <a:spcAft>
                <a:spcPts val="0"/>
              </a:spcAft>
              <a:buClr>
                <a:schemeClr val="accent3"/>
              </a:buClr>
              <a:buFont typeface="Wingdings 2"/>
              <a:buChar char=""/>
              <a:defRPr/>
            </a:pPr>
            <a:r>
              <a:rPr lang="en-US" dirty="0" smtClean="0"/>
              <a:t>A brief </a:t>
            </a:r>
            <a:r>
              <a:rPr lang="en-US" dirty="0" err="1" smtClean="0"/>
              <a:t>hx</a:t>
            </a:r>
            <a:r>
              <a:rPr lang="en-US" dirty="0" smtClean="0"/>
              <a:t> of asthma treatment through the ages (b/c I’m a liberal arts grad, </a:t>
            </a:r>
            <a:r>
              <a:rPr lang="en-US" dirty="0" err="1" smtClean="0"/>
              <a:t>nonscience</a:t>
            </a:r>
            <a:r>
              <a:rPr lang="en-US" dirty="0" smtClean="0"/>
              <a:t> major)</a:t>
            </a:r>
          </a:p>
          <a:p>
            <a:pPr marL="274320" indent="-274320" fontAlgn="auto">
              <a:spcAft>
                <a:spcPts val="0"/>
              </a:spcAft>
              <a:buClr>
                <a:schemeClr val="accent3"/>
              </a:buClr>
              <a:buFont typeface="Wingdings 2"/>
              <a:buChar char=""/>
              <a:defRPr/>
            </a:pPr>
            <a:r>
              <a:rPr lang="en-US" dirty="0" smtClean="0"/>
              <a:t>A review of the 2007 Expert Panel Reports and an evaluation of evidence for some of the findings.</a:t>
            </a:r>
          </a:p>
          <a:p>
            <a:pPr lvl="5">
              <a:defRPr/>
            </a:pPr>
            <a:r>
              <a:rPr lang="en-US" dirty="0" smtClean="0"/>
              <a:t>Demographics</a:t>
            </a:r>
          </a:p>
          <a:p>
            <a:pPr lvl="5">
              <a:defRPr/>
            </a:pPr>
            <a:r>
              <a:rPr lang="en-US" dirty="0" err="1" smtClean="0"/>
              <a:t>Pathophysiology</a:t>
            </a:r>
            <a:endParaRPr lang="en-US" dirty="0" smtClean="0"/>
          </a:p>
          <a:p>
            <a:pPr lvl="5">
              <a:defRPr/>
            </a:pPr>
            <a:r>
              <a:rPr lang="en-US" dirty="0" smtClean="0"/>
              <a:t>Medical evaluation</a:t>
            </a:r>
          </a:p>
          <a:p>
            <a:pPr lvl="5">
              <a:defRPr/>
            </a:pPr>
            <a:r>
              <a:rPr lang="en-US" dirty="0" smtClean="0"/>
              <a:t>Treatment – chronic as well as acute exacerbations</a:t>
            </a:r>
          </a:p>
          <a:p>
            <a:pPr lvl="5">
              <a:buFont typeface="Wingdings 2"/>
              <a:buNone/>
              <a:defRPr/>
            </a:pP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smtClean="0"/>
              <a:t>Pathophysiology (cont)</a:t>
            </a:r>
          </a:p>
        </p:txBody>
      </p:sp>
      <p:sp>
        <p:nvSpPr>
          <p:cNvPr id="3" name="Content Placeholder 2"/>
          <p:cNvSpPr>
            <a:spLocks noGrp="1"/>
          </p:cNvSpPr>
          <p:nvPr>
            <p:ph idx="1"/>
          </p:nvPr>
        </p:nvSpPr>
        <p:spPr/>
        <p:txBody>
          <a:bodyPr>
            <a:normAutofit fontScale="77500" lnSpcReduction="20000"/>
          </a:bodyPr>
          <a:lstStyle/>
          <a:p>
            <a:pPr marL="274320" indent="-274320" fontAlgn="auto">
              <a:spcAft>
                <a:spcPts val="0"/>
              </a:spcAft>
              <a:buClr>
                <a:schemeClr val="accent3"/>
              </a:buClr>
              <a:buFont typeface="Wingdings 2"/>
              <a:buNone/>
              <a:defRPr/>
            </a:pPr>
            <a:r>
              <a:rPr lang="en-US" dirty="0" smtClean="0"/>
              <a:t>Current theories (at least in 2007) postulate that the allergic inflammation in asthma arises from an imbalance between Th1 and Th2 cells.  Th2 are the destructive cascade mediators.  They release cytokines which promote </a:t>
            </a:r>
            <a:r>
              <a:rPr lang="en-US" dirty="0" err="1" smtClean="0"/>
              <a:t>eosinophil</a:t>
            </a:r>
            <a:r>
              <a:rPr lang="en-US" dirty="0" smtClean="0"/>
              <a:t> growth and migration as well as mast cell differentiation and </a:t>
            </a:r>
            <a:r>
              <a:rPr lang="en-US" dirty="0" err="1" smtClean="0"/>
              <a:t>IgE</a:t>
            </a:r>
            <a:r>
              <a:rPr lang="en-US" dirty="0" smtClean="0"/>
              <a:t> production.  Inhaled antigens activate mast cells and Th2 cells in the airway, causing release of histamine and </a:t>
            </a:r>
            <a:r>
              <a:rPr lang="en-US" dirty="0" err="1" smtClean="0"/>
              <a:t>cysteinyl</a:t>
            </a:r>
            <a:r>
              <a:rPr lang="en-US" dirty="0" smtClean="0"/>
              <a:t> </a:t>
            </a:r>
            <a:r>
              <a:rPr lang="en-US" dirty="0" err="1" smtClean="0"/>
              <a:t>leukotrienes</a:t>
            </a:r>
            <a:r>
              <a:rPr lang="en-US" dirty="0" smtClean="0"/>
              <a:t> (including </a:t>
            </a:r>
            <a:r>
              <a:rPr lang="en-US" dirty="0" err="1" smtClean="0"/>
              <a:t>leukotriene</a:t>
            </a:r>
            <a:r>
              <a:rPr lang="en-US" dirty="0" smtClean="0"/>
              <a:t> C4), leading to a rapid contraction of airway smooth muscles.  </a:t>
            </a:r>
          </a:p>
          <a:p>
            <a:pPr marL="274320" indent="-274320" fontAlgn="auto">
              <a:spcAft>
                <a:spcPts val="0"/>
              </a:spcAft>
              <a:buClr>
                <a:schemeClr val="accent3"/>
              </a:buClr>
              <a:buFont typeface="Wingdings 2"/>
              <a:buNone/>
              <a:defRPr/>
            </a:pPr>
            <a:endParaRPr lang="en-US" dirty="0" smtClean="0"/>
          </a:p>
          <a:p>
            <a:pPr marL="274320" indent="-274320" fontAlgn="auto">
              <a:spcAft>
                <a:spcPts val="0"/>
              </a:spcAft>
              <a:buClr>
                <a:schemeClr val="accent3"/>
              </a:buClr>
              <a:buFont typeface="Wingdings 2"/>
              <a:buNone/>
              <a:defRPr/>
            </a:pPr>
            <a:r>
              <a:rPr lang="en-US" dirty="0" smtClean="0"/>
              <a:t>Th1 produces </a:t>
            </a:r>
            <a:r>
              <a:rPr lang="en-US" dirty="0" err="1" smtClean="0"/>
              <a:t>cyctokine</a:t>
            </a:r>
            <a:r>
              <a:rPr lang="en-US" dirty="0" smtClean="0"/>
              <a:t> interferon-gamma which inhibits the synthesis of </a:t>
            </a:r>
            <a:r>
              <a:rPr lang="en-US" dirty="0" err="1" smtClean="0"/>
              <a:t>IgE</a:t>
            </a:r>
            <a:r>
              <a:rPr lang="en-US" dirty="0" smtClean="0"/>
              <a:t> and the differentiation of precursor cells to Th2.  Also theorized that a relative deficiency of interferon-gamma induces the Th2 cytokine pathway and promotes allergic inflammation responsible for asthma.</a:t>
            </a:r>
          </a:p>
          <a:p>
            <a:pPr marL="274320" indent="-274320" algn="ctr" fontAlgn="auto">
              <a:spcAft>
                <a:spcPts val="0"/>
              </a:spcAft>
              <a:buClr>
                <a:schemeClr val="accent3"/>
              </a:buClr>
              <a:buFont typeface="Wingdings 2"/>
              <a:buNone/>
              <a:defRPr/>
            </a:pPr>
            <a:r>
              <a:rPr lang="en-US" dirty="0" smtClean="0">
                <a:solidFill>
                  <a:srgbClr val="FFC000"/>
                </a:solidFill>
              </a:rPr>
              <a:t>WHEW – say that fast 10 times!</a:t>
            </a:r>
          </a:p>
          <a:p>
            <a:pPr marL="274320" indent="-274320" fontAlgn="auto">
              <a:spcAft>
                <a:spcPts val="0"/>
              </a:spcAft>
              <a:buClr>
                <a:schemeClr val="accent3"/>
              </a:buClr>
              <a:buFont typeface="Wingdings 2"/>
              <a:buNone/>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smtClean="0"/>
              <a:t>Illustration of TH1/TH2</a:t>
            </a:r>
          </a:p>
        </p:txBody>
      </p:sp>
      <p:pic>
        <p:nvPicPr>
          <p:cNvPr id="8" name="Picture 7" descr="TH22.jpg"/>
          <p:cNvPicPr>
            <a:picLocks noChangeAspect="1"/>
          </p:cNvPicPr>
          <p:nvPr/>
        </p:nvPicPr>
        <p:blipFill>
          <a:blip r:embed="rId2"/>
          <a:srcRect/>
          <a:stretch>
            <a:fillRect/>
          </a:stretch>
        </p:blipFill>
        <p:spPr bwMode="auto">
          <a:xfrm>
            <a:off x="5105400" y="2362200"/>
            <a:ext cx="1676400" cy="2235200"/>
          </a:xfrm>
          <a:prstGeom prst="rect">
            <a:avLst/>
          </a:prstGeom>
          <a:noFill/>
          <a:ln w="9525">
            <a:noFill/>
            <a:miter lim="800000"/>
            <a:headEnd/>
            <a:tailEnd/>
          </a:ln>
        </p:spPr>
      </p:pic>
      <p:sp>
        <p:nvSpPr>
          <p:cNvPr id="45059" name="TextBox 10"/>
          <p:cNvSpPr txBox="1">
            <a:spLocks noChangeArrowheads="1"/>
          </p:cNvSpPr>
          <p:nvPr/>
        </p:nvSpPr>
        <p:spPr bwMode="auto">
          <a:xfrm>
            <a:off x="4572000" y="4876800"/>
            <a:ext cx="2947988" cy="1200150"/>
          </a:xfrm>
          <a:prstGeom prst="rect">
            <a:avLst/>
          </a:prstGeom>
          <a:noFill/>
          <a:ln w="9525">
            <a:noFill/>
            <a:miter lim="800000"/>
            <a:headEnd/>
            <a:tailEnd/>
          </a:ln>
        </p:spPr>
        <p:txBody>
          <a:bodyPr wrap="none">
            <a:spAutoFit/>
          </a:bodyPr>
          <a:lstStyle/>
          <a:p>
            <a:r>
              <a:rPr lang="en-US" sz="3600">
                <a:latin typeface="Constantia" pitchFamily="18" charset="0"/>
              </a:rPr>
              <a:t>THelper2 Cell</a:t>
            </a:r>
          </a:p>
          <a:p>
            <a:r>
              <a:rPr lang="en-US" sz="3600">
                <a:latin typeface="Constantia" pitchFamily="18" charset="0"/>
              </a:rPr>
              <a:t>  “Bad Guy”</a:t>
            </a:r>
          </a:p>
        </p:txBody>
      </p:sp>
      <p:sp>
        <p:nvSpPr>
          <p:cNvPr id="45060" name="TextBox 11"/>
          <p:cNvSpPr txBox="1">
            <a:spLocks noChangeArrowheads="1"/>
          </p:cNvSpPr>
          <p:nvPr/>
        </p:nvSpPr>
        <p:spPr bwMode="auto">
          <a:xfrm>
            <a:off x="914400" y="4800600"/>
            <a:ext cx="2868613" cy="1200150"/>
          </a:xfrm>
          <a:prstGeom prst="rect">
            <a:avLst/>
          </a:prstGeom>
          <a:noFill/>
          <a:ln w="9525">
            <a:noFill/>
            <a:miter lim="800000"/>
            <a:headEnd/>
            <a:tailEnd/>
          </a:ln>
        </p:spPr>
        <p:txBody>
          <a:bodyPr wrap="none">
            <a:spAutoFit/>
          </a:bodyPr>
          <a:lstStyle/>
          <a:p>
            <a:r>
              <a:rPr lang="en-US" sz="3600">
                <a:latin typeface="Constantia" pitchFamily="18" charset="0"/>
              </a:rPr>
              <a:t>THelper1 Cell</a:t>
            </a:r>
          </a:p>
          <a:p>
            <a:r>
              <a:rPr lang="en-US" sz="3600">
                <a:latin typeface="Constantia" pitchFamily="18" charset="0"/>
              </a:rPr>
              <a:t>“Good Guy”</a:t>
            </a:r>
          </a:p>
        </p:txBody>
      </p:sp>
      <p:pic>
        <p:nvPicPr>
          <p:cNvPr id="14" name="Content Placeholder 13" descr="TH1#2.jpg"/>
          <p:cNvPicPr>
            <a:picLocks noGrp="1" noChangeAspect="1"/>
          </p:cNvPicPr>
          <p:nvPr>
            <p:ph idx="1"/>
          </p:nvPr>
        </p:nvPicPr>
        <p:blipFill>
          <a:blip r:embed="rId3"/>
          <a:srcRect/>
          <a:stretch>
            <a:fillRect/>
          </a:stretch>
        </p:blipFill>
        <p:spPr>
          <a:xfrm>
            <a:off x="1447800" y="2438400"/>
            <a:ext cx="1752600" cy="22098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chemeClr val="bg2">
                    <a:lumMod val="40000"/>
                    <a:lumOff val="60000"/>
                  </a:schemeClr>
                </a:solidFill>
              </a:rPr>
              <a:t>Pretest #1</a:t>
            </a:r>
            <a:endParaRPr lang="en-US" dirty="0">
              <a:solidFill>
                <a:schemeClr val="bg2">
                  <a:lumMod val="40000"/>
                  <a:lumOff val="60000"/>
                </a:schemeClr>
              </a:solidFill>
            </a:endParaRPr>
          </a:p>
        </p:txBody>
      </p:sp>
      <p:sp>
        <p:nvSpPr>
          <p:cNvPr id="3" name="Content Placeholder 2"/>
          <p:cNvSpPr>
            <a:spLocks noGrp="1"/>
          </p:cNvSpPr>
          <p:nvPr>
            <p:ph idx="1"/>
          </p:nvPr>
        </p:nvSpPr>
        <p:spPr/>
        <p:txBody>
          <a:bodyPr/>
          <a:lstStyle/>
          <a:p>
            <a:pPr marL="514350" indent="-514350">
              <a:buFont typeface="Wingdings 2" pitchFamily="18" charset="2"/>
              <a:buNone/>
            </a:pPr>
            <a:r>
              <a:rPr lang="en-US" smtClean="0">
                <a:solidFill>
                  <a:srgbClr val="FFFF00"/>
                </a:solidFill>
              </a:rPr>
              <a:t>1)  All of the inflammatory mechanisms of asthma can be reversed by inhaled steroids</a:t>
            </a:r>
          </a:p>
          <a:p>
            <a:pPr marL="514350" indent="-514350">
              <a:buFont typeface="Wingdings 2" pitchFamily="18" charset="2"/>
              <a:buAutoNum type="arabicParenR"/>
            </a:pPr>
            <a:endParaRPr lang="en-US" smtClean="0">
              <a:solidFill>
                <a:srgbClr val="FFFF00"/>
              </a:solidFill>
            </a:endParaRPr>
          </a:p>
          <a:p>
            <a:pPr marL="514350" indent="-514350">
              <a:buFont typeface="Wingdings 2" pitchFamily="18" charset="2"/>
              <a:buNone/>
            </a:pPr>
            <a:endParaRPr lang="en-US" smtClean="0">
              <a:solidFill>
                <a:srgbClr val="FFFF00"/>
              </a:solidFill>
            </a:endParaRPr>
          </a:p>
          <a:p>
            <a:pPr marL="514350" indent="-514350" algn="ctr">
              <a:buFont typeface="Wingdings 2" pitchFamily="18" charset="2"/>
              <a:buNone/>
            </a:pPr>
            <a:r>
              <a:rPr lang="en-US" sz="4000" smtClean="0">
                <a:solidFill>
                  <a:srgbClr val="FFC000"/>
                </a:solidFill>
              </a:rPr>
              <a:t>FALSE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Asthmatic acute and chronic changes to bronchiole</a:t>
            </a:r>
            <a:endParaRPr lang="en-US" dirty="0"/>
          </a:p>
        </p:txBody>
      </p:sp>
      <p:pic>
        <p:nvPicPr>
          <p:cNvPr id="47106" name="Content Placeholder 3" descr="asthmacell.jpg"/>
          <p:cNvPicPr>
            <a:picLocks noGrp="1" noChangeAspect="1"/>
          </p:cNvPicPr>
          <p:nvPr>
            <p:ph idx="1"/>
          </p:nvPr>
        </p:nvPicPr>
        <p:blipFill>
          <a:blip r:embed="rId2"/>
          <a:srcRect/>
          <a:stretch>
            <a:fillRect/>
          </a:stretch>
        </p:blipFill>
        <p:spPr>
          <a:xfrm>
            <a:off x="1981200" y="2057400"/>
            <a:ext cx="4953000" cy="3322638"/>
          </a:xfrm>
        </p:spPr>
      </p:pic>
      <p:sp>
        <p:nvSpPr>
          <p:cNvPr id="47107" name="TextBox 5"/>
          <p:cNvSpPr txBox="1">
            <a:spLocks noChangeArrowheads="1"/>
          </p:cNvSpPr>
          <p:nvPr/>
        </p:nvSpPr>
        <p:spPr bwMode="auto">
          <a:xfrm>
            <a:off x="1600200" y="5562600"/>
            <a:ext cx="5675313" cy="1200150"/>
          </a:xfrm>
          <a:prstGeom prst="rect">
            <a:avLst/>
          </a:prstGeom>
          <a:noFill/>
          <a:ln w="9525">
            <a:noFill/>
            <a:miter lim="800000"/>
            <a:headEnd/>
            <a:tailEnd/>
          </a:ln>
        </p:spPr>
        <p:txBody>
          <a:bodyPr wrap="none">
            <a:spAutoFit/>
          </a:bodyPr>
          <a:lstStyle/>
          <a:p>
            <a:r>
              <a:rPr lang="en-US">
                <a:latin typeface="Constantia" pitchFamily="18" charset="0"/>
              </a:rPr>
              <a:t>Obstruction of lumen of bronchiole by mucoid exudate</a:t>
            </a:r>
          </a:p>
          <a:p>
            <a:r>
              <a:rPr lang="en-US">
                <a:latin typeface="Constantia" pitchFamily="18" charset="0"/>
              </a:rPr>
              <a:t>Goblet cell metaplasia</a:t>
            </a:r>
          </a:p>
          <a:p>
            <a:r>
              <a:rPr lang="en-US">
                <a:latin typeface="Constantia" pitchFamily="18" charset="0"/>
              </a:rPr>
              <a:t>Epithelial basement membrane thickening</a:t>
            </a:r>
          </a:p>
          <a:p>
            <a:r>
              <a:rPr lang="en-US">
                <a:latin typeface="Constantia" pitchFamily="18" charset="0"/>
              </a:rPr>
              <a:t>Severe inflammation of bronchiole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Potentially irreversible airway remodeling</a:t>
            </a:r>
            <a:endParaRPr lang="en-US" dirty="0"/>
          </a:p>
        </p:txBody>
      </p:sp>
      <p:sp>
        <p:nvSpPr>
          <p:cNvPr id="48130" name="Content Placeholder 2"/>
          <p:cNvSpPr>
            <a:spLocks noGrp="1"/>
          </p:cNvSpPr>
          <p:nvPr>
            <p:ph idx="1"/>
          </p:nvPr>
        </p:nvSpPr>
        <p:spPr/>
        <p:txBody>
          <a:bodyPr/>
          <a:lstStyle/>
          <a:p>
            <a:r>
              <a:rPr lang="en-US" smtClean="0"/>
              <a:t>Subepithelial collagen deposition</a:t>
            </a:r>
          </a:p>
          <a:p>
            <a:r>
              <a:rPr lang="en-US" smtClean="0"/>
              <a:t>Smooth muscle hypertrophy</a:t>
            </a:r>
          </a:p>
          <a:p>
            <a:r>
              <a:rPr lang="en-US" smtClean="0"/>
              <a:t>Microvascular hypertrophy</a:t>
            </a:r>
          </a:p>
          <a:p>
            <a:r>
              <a:rPr lang="en-US" smtClean="0"/>
              <a:t>Goblet cell hyperplasia</a:t>
            </a:r>
          </a:p>
          <a:p>
            <a:pPr>
              <a:buFont typeface="Wingdings 2" pitchFamily="18" charset="2"/>
              <a:buNone/>
            </a:pPr>
            <a:endParaRPr lang="en-US" smtClean="0"/>
          </a:p>
        </p:txBody>
      </p:sp>
      <p:pic>
        <p:nvPicPr>
          <p:cNvPr id="48131" name="Picture 3" descr="pathogenesisasthma.jpg"/>
          <p:cNvPicPr>
            <a:picLocks noChangeAspect="1"/>
          </p:cNvPicPr>
          <p:nvPr/>
        </p:nvPicPr>
        <p:blipFill>
          <a:blip r:embed="rId2"/>
          <a:srcRect/>
          <a:stretch>
            <a:fillRect/>
          </a:stretch>
        </p:blipFill>
        <p:spPr bwMode="auto">
          <a:xfrm>
            <a:off x="2514600" y="3962400"/>
            <a:ext cx="3714750" cy="2552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Incomplete Reversal – Good RCTs</a:t>
            </a:r>
            <a:endParaRPr lang="en-US" dirty="0"/>
          </a:p>
        </p:txBody>
      </p:sp>
      <p:sp>
        <p:nvSpPr>
          <p:cNvPr id="49154" name="Content Placeholder 2"/>
          <p:cNvSpPr>
            <a:spLocks noGrp="1"/>
          </p:cNvSpPr>
          <p:nvPr>
            <p:ph idx="1"/>
          </p:nvPr>
        </p:nvSpPr>
        <p:spPr/>
        <p:txBody>
          <a:bodyPr/>
          <a:lstStyle/>
          <a:p>
            <a:pPr>
              <a:buFont typeface="Wingdings 2" pitchFamily="18" charset="2"/>
              <a:buNone/>
            </a:pPr>
            <a:r>
              <a:rPr lang="en-US" smtClean="0"/>
              <a:t>Findings of these studies can be summarized by the following:  </a:t>
            </a:r>
            <a:r>
              <a:rPr lang="en-US" smtClean="0">
                <a:solidFill>
                  <a:srgbClr val="FFFF00"/>
                </a:solidFill>
              </a:rPr>
              <a:t>Most</a:t>
            </a:r>
            <a:r>
              <a:rPr lang="en-US" smtClean="0"/>
              <a:t> of the inflammatory processes of asthma are reversible, but </a:t>
            </a:r>
            <a:r>
              <a:rPr lang="en-US" smtClean="0">
                <a:solidFill>
                  <a:srgbClr val="FFFF00"/>
                </a:solidFill>
              </a:rPr>
              <a:t>not all in all people</a:t>
            </a:r>
            <a:r>
              <a:rPr lang="en-US" smtClean="0"/>
              <a:t>.  The smooth muscle wall remodeling in some people does not respond to antiinflammatory treatments.</a:t>
            </a:r>
          </a:p>
          <a:p>
            <a:pPr>
              <a:buFont typeface="Wingdings 2" pitchFamily="18" charset="2"/>
              <a:buNone/>
            </a:pPr>
            <a:endParaRPr lang="en-US" smtClean="0"/>
          </a:p>
          <a:p>
            <a:pPr>
              <a:buFont typeface="Wingdings 2" pitchFamily="18" charset="2"/>
              <a:buNone/>
            </a:pPr>
            <a:r>
              <a:rPr lang="en-US" sz="2000" smtClean="0"/>
              <a:t>Bateman et al 2004, O’Byrne and Paraneswaran 2006, Holgate and Polosa 2006</a:t>
            </a:r>
          </a:p>
          <a:p>
            <a:pPr>
              <a:buFont typeface="Wingdings 2" pitchFamily="18" charset="2"/>
              <a:buNone/>
            </a:pPr>
            <a:endParaRPr lang="en-US" smtClean="0"/>
          </a:p>
          <a:p>
            <a:pPr>
              <a:buFont typeface="Wingdings 2" pitchFamily="18" charset="2"/>
              <a:buNone/>
            </a:pPr>
            <a:endParaRPr lang="en-US" smtClean="0"/>
          </a:p>
          <a:p>
            <a:endParaRPr lang="en-US" smtClean="0"/>
          </a:p>
          <a:p>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The Evolution of Expert Panel Reports</a:t>
            </a:r>
            <a:endParaRPr lang="en-US" dirty="0"/>
          </a:p>
        </p:txBody>
      </p:sp>
      <p:sp>
        <p:nvSpPr>
          <p:cNvPr id="3" name="Content Placeholder 2"/>
          <p:cNvSpPr>
            <a:spLocks noGrp="1"/>
          </p:cNvSpPr>
          <p:nvPr>
            <p:ph idx="1"/>
          </p:nvPr>
        </p:nvSpPr>
        <p:spPr/>
        <p:txBody>
          <a:bodyPr>
            <a:normAutofit lnSpcReduction="10000"/>
          </a:bodyPr>
          <a:lstStyle/>
          <a:p>
            <a:pPr marL="274320" indent="-274320" fontAlgn="auto">
              <a:spcAft>
                <a:spcPts val="0"/>
              </a:spcAft>
              <a:buClr>
                <a:schemeClr val="accent3"/>
              </a:buClr>
              <a:buFont typeface="Wingdings 2"/>
              <a:buChar char=""/>
              <a:defRPr/>
            </a:pPr>
            <a:r>
              <a:rPr lang="en-US" dirty="0" smtClean="0"/>
              <a:t>Consensus statements from the National Asthma Education and Prevention Program (NAEPP)</a:t>
            </a:r>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Char char=""/>
              <a:defRPr/>
            </a:pPr>
            <a:r>
              <a:rPr lang="en-US" dirty="0" smtClean="0"/>
              <a:t>EPR 1 – 1991</a:t>
            </a:r>
          </a:p>
          <a:p>
            <a:pPr marL="274320" indent="-274320" fontAlgn="auto">
              <a:spcAft>
                <a:spcPts val="0"/>
              </a:spcAft>
              <a:buClr>
                <a:schemeClr val="accent3"/>
              </a:buClr>
              <a:buFont typeface="Wingdings 2"/>
              <a:buChar char=""/>
              <a:defRPr/>
            </a:pPr>
            <a:r>
              <a:rPr lang="en-US" dirty="0" smtClean="0"/>
              <a:t>EPR 2 1997</a:t>
            </a:r>
          </a:p>
          <a:p>
            <a:pPr marL="274320" indent="-274320" fontAlgn="auto">
              <a:spcAft>
                <a:spcPts val="0"/>
              </a:spcAft>
              <a:buClr>
                <a:schemeClr val="accent3"/>
              </a:buClr>
              <a:buFont typeface="Wingdings 2"/>
              <a:buChar char=""/>
              <a:defRPr/>
            </a:pPr>
            <a:r>
              <a:rPr lang="en-US" dirty="0" smtClean="0"/>
              <a:t>EPR 2 update 2002</a:t>
            </a:r>
          </a:p>
          <a:p>
            <a:pPr marL="274320" indent="-274320" fontAlgn="auto">
              <a:spcAft>
                <a:spcPts val="0"/>
              </a:spcAft>
              <a:buClr>
                <a:schemeClr val="accent3"/>
              </a:buClr>
              <a:buFont typeface="Wingdings 2"/>
              <a:buChar char=""/>
              <a:defRPr/>
            </a:pPr>
            <a:r>
              <a:rPr lang="en-US" dirty="0" smtClean="0"/>
              <a:t>EPR 3 2007**</a:t>
            </a:r>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None/>
              <a:defRPr/>
            </a:pPr>
            <a:r>
              <a:rPr lang="en-US" dirty="0" smtClean="0"/>
              <a:t>**Available in download PDF format from the website:</a:t>
            </a:r>
            <a:r>
              <a:rPr lang="en-US" sz="2800" dirty="0" smtClean="0">
                <a:solidFill>
                  <a:srgbClr val="FFFF00"/>
                </a:solidFill>
              </a:rPr>
              <a:t>  www.nhlibi.nih.gov/guidelines/asthma/index.htm</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en-US" smtClean="0"/>
              <a:t>Evolution of EPRs</a:t>
            </a:r>
          </a:p>
        </p:txBody>
      </p:sp>
      <p:sp>
        <p:nvSpPr>
          <p:cNvPr id="3" name="Content Placeholder 2"/>
          <p:cNvSpPr>
            <a:spLocks noGrp="1"/>
          </p:cNvSpPr>
          <p:nvPr>
            <p:ph idx="1"/>
          </p:nvPr>
        </p:nvSpPr>
        <p:spPr/>
        <p:txBody>
          <a:bodyPr>
            <a:normAutofit fontScale="92500"/>
          </a:bodyPr>
          <a:lstStyle/>
          <a:p>
            <a:pPr marL="274320" indent="-274320" fontAlgn="auto">
              <a:spcAft>
                <a:spcPts val="0"/>
              </a:spcAft>
              <a:buClr>
                <a:schemeClr val="accent3"/>
              </a:buClr>
              <a:buFont typeface="Wingdings 2"/>
              <a:buChar char=""/>
              <a:defRPr/>
            </a:pPr>
            <a:r>
              <a:rPr lang="en-US" dirty="0" smtClean="0"/>
              <a:t>Use of </a:t>
            </a:r>
            <a:r>
              <a:rPr lang="en-US" dirty="0" smtClean="0">
                <a:solidFill>
                  <a:srgbClr val="FFFF00"/>
                </a:solidFill>
              </a:rPr>
              <a:t>objective measures </a:t>
            </a:r>
            <a:r>
              <a:rPr lang="en-US" dirty="0" smtClean="0"/>
              <a:t>(including patient symptoms) of lung function to assess the severity of asthma and to monitor the course of therapy</a:t>
            </a:r>
          </a:p>
          <a:p>
            <a:pPr marL="274320" indent="-274320" fontAlgn="auto">
              <a:spcAft>
                <a:spcPts val="0"/>
              </a:spcAft>
              <a:buClr>
                <a:schemeClr val="accent3"/>
              </a:buClr>
              <a:buFont typeface="Wingdings 2"/>
              <a:buChar char=""/>
              <a:defRPr/>
            </a:pPr>
            <a:r>
              <a:rPr lang="en-US" dirty="0" smtClean="0">
                <a:solidFill>
                  <a:srgbClr val="FFFF00"/>
                </a:solidFill>
              </a:rPr>
              <a:t>Environmental control </a:t>
            </a:r>
            <a:r>
              <a:rPr lang="en-US" dirty="0" smtClean="0"/>
              <a:t>measures to avoid or eliminate factors that precipitate asthma symptoms or exacerbations</a:t>
            </a:r>
          </a:p>
          <a:p>
            <a:pPr marL="274320" indent="-274320" fontAlgn="auto">
              <a:spcAft>
                <a:spcPts val="0"/>
              </a:spcAft>
              <a:buClr>
                <a:schemeClr val="accent3"/>
              </a:buClr>
              <a:buFont typeface="Wingdings 2"/>
              <a:buChar char=""/>
              <a:defRPr/>
            </a:pPr>
            <a:r>
              <a:rPr lang="en-US" dirty="0" smtClean="0">
                <a:solidFill>
                  <a:srgbClr val="FFFF00"/>
                </a:solidFill>
              </a:rPr>
              <a:t>Patient education </a:t>
            </a:r>
            <a:r>
              <a:rPr lang="en-US" dirty="0" smtClean="0"/>
              <a:t>that fosters a partnership among the patient, his or her family, and clinicians</a:t>
            </a:r>
          </a:p>
          <a:p>
            <a:pPr marL="274320" indent="-274320" fontAlgn="auto">
              <a:spcAft>
                <a:spcPts val="0"/>
              </a:spcAft>
              <a:buClr>
                <a:schemeClr val="accent3"/>
              </a:buClr>
              <a:buFont typeface="Wingdings 2"/>
              <a:buChar char=""/>
              <a:defRPr/>
            </a:pPr>
            <a:r>
              <a:rPr lang="en-US" dirty="0" smtClean="0">
                <a:solidFill>
                  <a:srgbClr val="FFFF00"/>
                </a:solidFill>
              </a:rPr>
              <a:t>Comprehensive pharmacologic therapy </a:t>
            </a:r>
            <a:r>
              <a:rPr lang="en-US" dirty="0" smtClean="0"/>
              <a:t>for long-term management designed to reverse and prevent the airway inflammation characteristic of asthma as well as pharmacologic therapy to manage asthma exacerbations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smtClean="0"/>
              <a:t>SORT Criteria</a:t>
            </a:r>
          </a:p>
        </p:txBody>
      </p:sp>
      <p:sp>
        <p:nvSpPr>
          <p:cNvPr id="52226" name="Content Placeholder 2"/>
          <p:cNvSpPr>
            <a:spLocks noGrp="1"/>
          </p:cNvSpPr>
          <p:nvPr>
            <p:ph idx="1"/>
          </p:nvPr>
        </p:nvSpPr>
        <p:spPr/>
        <p:txBody>
          <a:bodyPr/>
          <a:lstStyle/>
          <a:p>
            <a:r>
              <a:rPr lang="en-US" smtClean="0"/>
              <a:t>Strength of Recommendation Taxonomy</a:t>
            </a:r>
          </a:p>
          <a:p>
            <a:r>
              <a:rPr lang="en-US" smtClean="0"/>
              <a:t>Evidence-grading scale</a:t>
            </a:r>
          </a:p>
          <a:p>
            <a:r>
              <a:rPr lang="en-US" smtClean="0"/>
              <a:t>2004, AAFP</a:t>
            </a:r>
          </a:p>
          <a:p>
            <a:r>
              <a:rPr lang="en-US" smtClean="0"/>
              <a:t>PRIMARY CARE!</a:t>
            </a:r>
          </a:p>
          <a:p>
            <a:r>
              <a:rPr lang="en-US" smtClean="0"/>
              <a:t>Patient-oriented recommendations instead of only disease- oriented or focused</a:t>
            </a:r>
          </a:p>
          <a:p>
            <a:endParaRPr 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SORT Criteria (Strength of Recommendation Taxonomy)</a:t>
            </a:r>
            <a:endParaRPr lang="en-US" dirty="0"/>
          </a:p>
        </p:txBody>
      </p:sp>
      <p:sp>
        <p:nvSpPr>
          <p:cNvPr id="3" name="Content Placeholder 2"/>
          <p:cNvSpPr>
            <a:spLocks noGrp="1"/>
          </p:cNvSpPr>
          <p:nvPr>
            <p:ph idx="1"/>
          </p:nvPr>
        </p:nvSpPr>
        <p:spPr/>
        <p:txBody>
          <a:bodyPr/>
          <a:lstStyle/>
          <a:p>
            <a:pPr>
              <a:buFont typeface="Wingdings 2" pitchFamily="18" charset="2"/>
              <a:buNone/>
            </a:pPr>
            <a:r>
              <a:rPr lang="en-US" b="1" smtClean="0">
                <a:solidFill>
                  <a:srgbClr val="FFFF00"/>
                </a:solidFill>
              </a:rPr>
              <a:t>Evidence Category A</a:t>
            </a:r>
            <a:r>
              <a:rPr lang="en-US" b="1" smtClean="0"/>
              <a:t>: </a:t>
            </a:r>
            <a:r>
              <a:rPr lang="en-US" smtClean="0"/>
              <a:t>Randomized controlled trials (RCTs), rich body of data.</a:t>
            </a:r>
          </a:p>
          <a:p>
            <a:pPr>
              <a:buFont typeface="Wingdings 2" pitchFamily="18" charset="2"/>
              <a:buNone/>
            </a:pPr>
            <a:endParaRPr lang="en-US" b="1" smtClean="0"/>
          </a:p>
          <a:p>
            <a:pPr>
              <a:buFont typeface="Wingdings 2" pitchFamily="18" charset="2"/>
              <a:buNone/>
            </a:pPr>
            <a:r>
              <a:rPr lang="en-US" b="1" smtClean="0">
                <a:solidFill>
                  <a:srgbClr val="FFFF00"/>
                </a:solidFill>
              </a:rPr>
              <a:t>Evidence Category B</a:t>
            </a:r>
            <a:r>
              <a:rPr lang="en-US" b="1" smtClean="0"/>
              <a:t>: </a:t>
            </a:r>
            <a:r>
              <a:rPr lang="en-US" smtClean="0"/>
              <a:t>RCTs, limited body of data. </a:t>
            </a:r>
          </a:p>
          <a:p>
            <a:pPr>
              <a:buFont typeface="Wingdings 2" pitchFamily="18" charset="2"/>
              <a:buNone/>
            </a:pPr>
            <a:r>
              <a:rPr lang="en-US" b="1" smtClean="0"/>
              <a:t>	</a:t>
            </a:r>
            <a:endParaRPr lang="en-US" smtClean="0"/>
          </a:p>
          <a:p>
            <a:pPr>
              <a:buFont typeface="Wingdings 2" pitchFamily="18" charset="2"/>
              <a:buNone/>
            </a:pPr>
            <a:r>
              <a:rPr lang="en-US" b="1" smtClean="0">
                <a:solidFill>
                  <a:srgbClr val="FFFF00"/>
                </a:solidFill>
              </a:rPr>
              <a:t>Evidence Category C</a:t>
            </a:r>
            <a:r>
              <a:rPr lang="en-US" b="1" smtClean="0"/>
              <a:t>: </a:t>
            </a:r>
            <a:r>
              <a:rPr lang="en-US" smtClean="0"/>
              <a:t>Nonrandomized trials and observational studies. </a:t>
            </a:r>
          </a:p>
          <a:p>
            <a:pPr>
              <a:buFont typeface="Wingdings 2" pitchFamily="18" charset="2"/>
              <a:buNone/>
            </a:pPr>
            <a:r>
              <a:rPr lang="en-US" b="1" smtClean="0"/>
              <a:t>	</a:t>
            </a:r>
            <a:endParaRPr lang="en-US" smtClean="0"/>
          </a:p>
          <a:p>
            <a:pPr>
              <a:buFont typeface="Wingdings 2" pitchFamily="18" charset="2"/>
              <a:buNone/>
            </a:pPr>
            <a:r>
              <a:rPr lang="en-US" b="1" smtClean="0">
                <a:solidFill>
                  <a:srgbClr val="FFFF00"/>
                </a:solidFill>
              </a:rPr>
              <a:t>Evidence Category D</a:t>
            </a:r>
            <a:r>
              <a:rPr lang="en-US" b="1" smtClean="0"/>
              <a:t>: </a:t>
            </a:r>
            <a:r>
              <a:rPr lang="en-US" smtClean="0"/>
              <a:t>Panel consensus judgment.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mtClean="0"/>
              <a:t>What can you expect? (#2)</a:t>
            </a:r>
          </a:p>
        </p:txBody>
      </p:sp>
      <p:sp>
        <p:nvSpPr>
          <p:cNvPr id="17410" name="Content Placeholder 2"/>
          <p:cNvSpPr>
            <a:spLocks noGrp="1"/>
          </p:cNvSpPr>
          <p:nvPr>
            <p:ph idx="1"/>
          </p:nvPr>
        </p:nvSpPr>
        <p:spPr/>
        <p:txBody>
          <a:bodyPr/>
          <a:lstStyle/>
          <a:p>
            <a:r>
              <a:rPr lang="en-US" smtClean="0"/>
              <a:t>An evidence-based review of answers from the pretest  (factoids, myth busters and all-around fun – I hope!)</a:t>
            </a:r>
          </a:p>
          <a:p>
            <a:r>
              <a:rPr lang="en-US" smtClean="0"/>
              <a:t>A quick review of pertinent topic areas – I talk quickly and have a lot to cover!</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smtClean="0"/>
              <a:t>SORT example</a:t>
            </a:r>
          </a:p>
        </p:txBody>
      </p:sp>
      <p:sp>
        <p:nvSpPr>
          <p:cNvPr id="3" name="Content Placeholder 2"/>
          <p:cNvSpPr>
            <a:spLocks noGrp="1"/>
          </p:cNvSpPr>
          <p:nvPr>
            <p:ph idx="1"/>
          </p:nvPr>
        </p:nvSpPr>
        <p:spPr/>
        <p:txBody>
          <a:bodyPr/>
          <a:lstStyle/>
          <a:p>
            <a:pPr>
              <a:buFont typeface="Wingdings 2" pitchFamily="18" charset="2"/>
              <a:buNone/>
            </a:pPr>
            <a:r>
              <a:rPr lang="en-US" smtClean="0"/>
              <a:t>Example : While a number of observational studies  suggested a cardiovascular benefit from vitamin E, a large, well-designed, randomized trial with a diverse patient population showed the opposite. The strength of recommendation against routine, long-term use of vitamin E to prevent heart disease, based on the best available evidence, should be A.</a:t>
            </a:r>
          </a:p>
          <a:p>
            <a:pPr>
              <a:buFont typeface="Wingdings 2" pitchFamily="18" charset="2"/>
              <a:buNone/>
            </a:pPr>
            <a:r>
              <a:rPr lang="en-US" b="1" smtClean="0">
                <a:solidFill>
                  <a:srgbClr val="FFFF00"/>
                </a:solidFill>
              </a:rPr>
              <a:t>Evidence Category A</a:t>
            </a:r>
            <a:r>
              <a:rPr lang="en-US" b="1" smtClean="0"/>
              <a:t>: </a:t>
            </a:r>
            <a:r>
              <a:rPr lang="en-US" smtClean="0"/>
              <a:t>RCT, rich body of data.</a:t>
            </a:r>
          </a:p>
          <a:p>
            <a:pPr>
              <a:buFont typeface="Wingdings 2" pitchFamily="18" charset="2"/>
              <a:buNone/>
            </a:pPr>
            <a:endParaRPr lang="en-US" smtClean="0"/>
          </a:p>
          <a:p>
            <a:endParaRPr lang="en-US" smtClean="0"/>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EPR 3 Key Recommendations for Practice – Chosen by Me</a:t>
            </a:r>
            <a:endParaRPr lang="en-US" dirty="0"/>
          </a:p>
        </p:txBody>
      </p:sp>
      <p:sp>
        <p:nvSpPr>
          <p:cNvPr id="3" name="Content Placeholder 2"/>
          <p:cNvSpPr>
            <a:spLocks noGrp="1"/>
          </p:cNvSpPr>
          <p:nvPr>
            <p:ph idx="1"/>
          </p:nvPr>
        </p:nvSpPr>
        <p:spPr/>
        <p:txBody>
          <a:bodyPr>
            <a:normAutofit fontScale="85000" lnSpcReduction="10000"/>
          </a:bodyPr>
          <a:lstStyle/>
          <a:p>
            <a:pPr marL="274320" indent="-274320" fontAlgn="auto">
              <a:spcAft>
                <a:spcPts val="0"/>
              </a:spcAft>
              <a:buClr>
                <a:schemeClr val="accent3"/>
              </a:buClr>
              <a:buFont typeface="Wingdings 2"/>
              <a:buNone/>
              <a:defRPr/>
            </a:pPr>
            <a:r>
              <a:rPr lang="en-US" dirty="0" smtClean="0"/>
              <a:t>1) Managing asthma long term </a:t>
            </a:r>
            <a:r>
              <a:rPr lang="en-US" dirty="0" smtClean="0">
                <a:solidFill>
                  <a:srgbClr val="FFFF00"/>
                </a:solidFill>
              </a:rPr>
              <a:t>(Evidence A)</a:t>
            </a:r>
          </a:p>
          <a:p>
            <a:pPr marL="274320" indent="-274320" fontAlgn="auto">
              <a:spcAft>
                <a:spcPts val="0"/>
              </a:spcAft>
              <a:buClr>
                <a:schemeClr val="accent3"/>
              </a:buClr>
              <a:buFont typeface="Wingdings 2"/>
              <a:buNone/>
              <a:defRPr/>
            </a:pPr>
            <a:r>
              <a:rPr lang="en-US" dirty="0" smtClean="0"/>
              <a:t>			Reducing impairment</a:t>
            </a:r>
          </a:p>
          <a:p>
            <a:pPr marL="274320" indent="-274320" fontAlgn="auto">
              <a:spcAft>
                <a:spcPts val="0"/>
              </a:spcAft>
              <a:buClr>
                <a:schemeClr val="accent3"/>
              </a:buClr>
              <a:buFont typeface="Wingdings 2"/>
              <a:buNone/>
              <a:defRPr/>
            </a:pPr>
            <a:r>
              <a:rPr lang="en-US" dirty="0" smtClean="0"/>
              <a:t>			Reducing risk</a:t>
            </a:r>
          </a:p>
          <a:p>
            <a:pPr marL="274320" indent="-274320" fontAlgn="auto">
              <a:spcAft>
                <a:spcPts val="0"/>
              </a:spcAft>
              <a:buClr>
                <a:schemeClr val="accent3"/>
              </a:buClr>
              <a:buFont typeface="Wingdings 2"/>
              <a:buNone/>
              <a:defRPr/>
            </a:pPr>
            <a:r>
              <a:rPr lang="en-US" dirty="0" smtClean="0"/>
              <a:t>2) Step up/down </a:t>
            </a:r>
            <a:r>
              <a:rPr lang="en-US" dirty="0" smtClean="0">
                <a:solidFill>
                  <a:srgbClr val="FFFF00"/>
                </a:solidFill>
              </a:rPr>
              <a:t>(Evidence A)</a:t>
            </a:r>
          </a:p>
          <a:p>
            <a:pPr marL="274320" indent="-274320" fontAlgn="auto">
              <a:spcAft>
                <a:spcPts val="0"/>
              </a:spcAft>
              <a:buClr>
                <a:schemeClr val="accent3"/>
              </a:buClr>
              <a:buFont typeface="Wingdings 2"/>
              <a:buNone/>
              <a:defRPr/>
            </a:pPr>
            <a:r>
              <a:rPr lang="en-US" dirty="0" smtClean="0"/>
              <a:t>3) Inhaled Corticosteroids </a:t>
            </a:r>
            <a:r>
              <a:rPr lang="en-US" dirty="0" smtClean="0">
                <a:solidFill>
                  <a:srgbClr val="FFFF00"/>
                </a:solidFill>
              </a:rPr>
              <a:t>(Evidence A)</a:t>
            </a:r>
          </a:p>
          <a:p>
            <a:pPr marL="274320" indent="-274320" fontAlgn="auto">
              <a:spcAft>
                <a:spcPts val="0"/>
              </a:spcAft>
              <a:buClr>
                <a:schemeClr val="accent3"/>
              </a:buClr>
              <a:buFont typeface="Wingdings 2"/>
              <a:buNone/>
              <a:defRPr/>
            </a:pPr>
            <a:endParaRPr lang="en-US" dirty="0" smtClean="0">
              <a:solidFill>
                <a:srgbClr val="FFFF00"/>
              </a:solidFill>
            </a:endParaRPr>
          </a:p>
          <a:p>
            <a:pPr marL="274320" indent="-274320" fontAlgn="auto">
              <a:spcAft>
                <a:spcPts val="0"/>
              </a:spcAft>
              <a:buClr>
                <a:schemeClr val="accent3"/>
              </a:buClr>
              <a:buFont typeface="Wingdings 2"/>
              <a:buNone/>
              <a:defRPr/>
            </a:pPr>
            <a:r>
              <a:rPr lang="en-US" dirty="0" smtClean="0">
                <a:solidFill>
                  <a:srgbClr val="FFFF00"/>
                </a:solidFill>
              </a:rPr>
              <a:t>Just mentioning the following findings:</a:t>
            </a:r>
          </a:p>
          <a:p>
            <a:pPr marL="274320" indent="-274320" fontAlgn="auto">
              <a:spcAft>
                <a:spcPts val="0"/>
              </a:spcAft>
              <a:buClr>
                <a:schemeClr val="accent3"/>
              </a:buClr>
              <a:buFont typeface="Wingdings 2"/>
              <a:buChar char=""/>
              <a:defRPr/>
            </a:pPr>
            <a:r>
              <a:rPr lang="en-US" sz="2800" dirty="0" smtClean="0"/>
              <a:t>Written action plans </a:t>
            </a:r>
            <a:r>
              <a:rPr lang="en-US" sz="2800" dirty="0" smtClean="0">
                <a:solidFill>
                  <a:srgbClr val="FFFF00"/>
                </a:solidFill>
              </a:rPr>
              <a:t>(Evidence B)</a:t>
            </a:r>
          </a:p>
          <a:p>
            <a:pPr marL="274320" indent="-274320" fontAlgn="auto">
              <a:spcAft>
                <a:spcPts val="0"/>
              </a:spcAft>
              <a:buClr>
                <a:schemeClr val="accent3"/>
              </a:buClr>
              <a:buFont typeface="Wingdings 2"/>
              <a:buChar char=""/>
              <a:defRPr/>
            </a:pPr>
            <a:r>
              <a:rPr lang="en-US" sz="2800" dirty="0" smtClean="0"/>
              <a:t>Patient education about inadequate control </a:t>
            </a:r>
            <a:r>
              <a:rPr lang="en-US" sz="2800" dirty="0" smtClean="0">
                <a:solidFill>
                  <a:srgbClr val="FFFF00"/>
                </a:solidFill>
              </a:rPr>
              <a:t>(Evidence C)</a:t>
            </a:r>
          </a:p>
          <a:p>
            <a:pPr marL="274320" indent="-274320" fontAlgn="auto">
              <a:spcAft>
                <a:spcPts val="0"/>
              </a:spcAft>
              <a:buClr>
                <a:schemeClr val="accent3"/>
              </a:buClr>
              <a:buFont typeface="Wingdings 2"/>
              <a:buChar char=""/>
              <a:defRPr/>
            </a:pPr>
            <a:r>
              <a:rPr lang="en-US" sz="2800" dirty="0" smtClean="0"/>
              <a:t>Validated </a:t>
            </a:r>
            <a:r>
              <a:rPr lang="en-US" sz="2800" dirty="0" err="1" smtClean="0"/>
              <a:t>sx</a:t>
            </a:r>
            <a:r>
              <a:rPr lang="en-US" sz="2800" dirty="0" smtClean="0"/>
              <a:t> checklists exist and are useful in following control (</a:t>
            </a:r>
            <a:r>
              <a:rPr lang="en-US" sz="2800" dirty="0" smtClean="0">
                <a:solidFill>
                  <a:srgbClr val="FFFF00"/>
                </a:solidFill>
              </a:rPr>
              <a:t>Evidence C)</a:t>
            </a:r>
          </a:p>
          <a:p>
            <a:pPr marL="274320" indent="-274320" fontAlgn="auto">
              <a:spcAft>
                <a:spcPts val="0"/>
              </a:spcAft>
              <a:buClr>
                <a:schemeClr val="accent3"/>
              </a:buClr>
              <a:buFont typeface="Wingdings 2"/>
              <a:buNone/>
              <a:defRPr/>
            </a:pPr>
            <a:endParaRPr lang="en-US" dirty="0" smtClean="0">
              <a:solidFill>
                <a:srgbClr val="FFFF00"/>
              </a:solidFill>
            </a:endParaRPr>
          </a:p>
          <a:p>
            <a:pPr marL="274320" indent="-274320" fontAlgn="auto">
              <a:spcAft>
                <a:spcPts val="0"/>
              </a:spcAft>
              <a:buClr>
                <a:schemeClr val="accent3"/>
              </a:buClr>
              <a:buFont typeface="Wingdings 2"/>
              <a:buChar char=""/>
              <a:defRPr/>
            </a:pP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
            </a:r>
            <a:br>
              <a:rPr lang="en-US" dirty="0" smtClean="0"/>
            </a:br>
            <a:r>
              <a:rPr lang="en-US" dirty="0" smtClean="0"/>
              <a:t/>
            </a:r>
            <a:br>
              <a:rPr lang="en-US" dirty="0" smtClean="0"/>
            </a:br>
            <a:r>
              <a:rPr lang="en-US" dirty="0" smtClean="0"/>
              <a:t>Topics from the pretest</a:t>
            </a:r>
            <a:endParaRPr lang="en-US" dirty="0"/>
          </a:p>
        </p:txBody>
      </p:sp>
      <p:sp>
        <p:nvSpPr>
          <p:cNvPr id="3" name="Content Placeholder 2"/>
          <p:cNvSpPr>
            <a:spLocks noGrp="1"/>
          </p:cNvSpPr>
          <p:nvPr>
            <p:ph idx="1"/>
          </p:nvPr>
        </p:nvSpPr>
        <p:spPr/>
        <p:txBody>
          <a:bodyPr>
            <a:normAutofit lnSpcReduction="10000"/>
          </a:bodyPr>
          <a:lstStyle/>
          <a:p>
            <a:pPr marL="274320" indent="-274320" fontAlgn="auto">
              <a:spcAft>
                <a:spcPts val="0"/>
              </a:spcAft>
              <a:buClr>
                <a:schemeClr val="accent3"/>
              </a:buClr>
              <a:buFont typeface="Wingdings 2"/>
              <a:buChar char=""/>
              <a:defRPr/>
            </a:pPr>
            <a:r>
              <a:rPr lang="en-US" dirty="0" smtClean="0"/>
              <a:t>Inhaled corticosteroids (Evidence A)</a:t>
            </a:r>
          </a:p>
          <a:p>
            <a:pPr marL="274320" indent="-274320" fontAlgn="auto">
              <a:spcAft>
                <a:spcPts val="0"/>
              </a:spcAft>
              <a:buClr>
                <a:schemeClr val="accent3"/>
              </a:buClr>
              <a:buFont typeface="Wingdings 2"/>
              <a:buChar char=""/>
              <a:defRPr/>
            </a:pPr>
            <a:r>
              <a:rPr lang="en-US" dirty="0" smtClean="0"/>
              <a:t>Asthma exacerbation management – how to keep students out of the emergency room (Evidence A recommendations)</a:t>
            </a:r>
          </a:p>
          <a:p>
            <a:pPr marL="274320" indent="-274320" fontAlgn="auto">
              <a:spcAft>
                <a:spcPts val="0"/>
              </a:spcAft>
              <a:buClr>
                <a:schemeClr val="accent3"/>
              </a:buClr>
              <a:buFont typeface="Wingdings 2"/>
              <a:buChar char=""/>
              <a:defRPr/>
            </a:pPr>
            <a:r>
              <a:rPr lang="en-US" dirty="0" smtClean="0"/>
              <a:t>LABA use (Evidence A)</a:t>
            </a:r>
          </a:p>
          <a:p>
            <a:pPr marL="274320" indent="-274320" fontAlgn="auto">
              <a:spcAft>
                <a:spcPts val="0"/>
              </a:spcAft>
              <a:buClr>
                <a:schemeClr val="accent3"/>
              </a:buClr>
              <a:buFont typeface="Wingdings 2"/>
              <a:buChar char=""/>
              <a:defRPr/>
            </a:pPr>
            <a:r>
              <a:rPr lang="en-US" dirty="0" smtClean="0"/>
              <a:t>Exercise-induced </a:t>
            </a:r>
            <a:r>
              <a:rPr lang="en-US" dirty="0" err="1" smtClean="0"/>
              <a:t>bronchospasm</a:t>
            </a:r>
            <a:r>
              <a:rPr lang="en-US" dirty="0" smtClean="0"/>
              <a:t> (Evidence A treatment)</a:t>
            </a:r>
          </a:p>
          <a:p>
            <a:pPr marL="274320" indent="-274320" fontAlgn="auto">
              <a:spcAft>
                <a:spcPts val="0"/>
              </a:spcAft>
              <a:buClr>
                <a:schemeClr val="accent3"/>
              </a:buClr>
              <a:buFont typeface="Wingdings 2"/>
              <a:buChar char=""/>
              <a:defRPr/>
            </a:pPr>
            <a:r>
              <a:rPr lang="en-US" dirty="0" err="1" smtClean="0"/>
              <a:t>Comorbid</a:t>
            </a:r>
            <a:r>
              <a:rPr lang="en-US" dirty="0" smtClean="0"/>
              <a:t> condition evaluation and treatment(B-D)</a:t>
            </a:r>
          </a:p>
          <a:p>
            <a:pPr marL="274320" indent="-274320" fontAlgn="auto">
              <a:spcAft>
                <a:spcPts val="0"/>
              </a:spcAft>
              <a:buClr>
                <a:schemeClr val="accent3"/>
              </a:buClr>
              <a:buFont typeface="Wingdings 2"/>
              <a:buChar char=""/>
              <a:defRPr/>
            </a:pPr>
            <a:r>
              <a:rPr lang="en-US" dirty="0" smtClean="0"/>
              <a:t>Dust mites (A) &amp; Cockroaches (B)</a:t>
            </a:r>
          </a:p>
          <a:p>
            <a:pPr marL="274320" indent="-274320" fontAlgn="auto">
              <a:spcAft>
                <a:spcPts val="0"/>
              </a:spcAft>
              <a:buClr>
                <a:schemeClr val="accent3"/>
              </a:buClr>
              <a:buFont typeface="Wingdings 2"/>
              <a:buChar char=""/>
              <a:defRPr/>
            </a:pPr>
            <a:r>
              <a:rPr lang="en-US" dirty="0" smtClean="0"/>
              <a:t>Sulfite sensitivity (C) &amp; Aspirin sensitivity (C)</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US" smtClean="0"/>
              <a:t>EPR 3 2007</a:t>
            </a:r>
          </a:p>
        </p:txBody>
      </p:sp>
      <p:sp>
        <p:nvSpPr>
          <p:cNvPr id="57346" name="Content Placeholder 2"/>
          <p:cNvSpPr>
            <a:spLocks noGrp="1"/>
          </p:cNvSpPr>
          <p:nvPr>
            <p:ph idx="1"/>
          </p:nvPr>
        </p:nvSpPr>
        <p:spPr/>
        <p:txBody>
          <a:bodyPr/>
          <a:lstStyle/>
          <a:p>
            <a:r>
              <a:rPr lang="en-US" smtClean="0"/>
              <a:t>Number of pages = 417 (not including the table of contents BUT lots of pages of references)</a:t>
            </a:r>
          </a:p>
          <a:p>
            <a:r>
              <a:rPr lang="en-US" smtClean="0"/>
              <a:t>56 individuals noted to be on the committee</a:t>
            </a:r>
          </a:p>
          <a:p>
            <a:r>
              <a:rPr lang="en-US" smtClean="0"/>
              <a:t>Using past EPR 2 and update in 2004 they divided up topic areas into 4 main ones:  </a:t>
            </a:r>
          </a:p>
          <a:p>
            <a:pPr>
              <a:buFont typeface="Wingdings 2" pitchFamily="18" charset="2"/>
              <a:buNone/>
            </a:pPr>
            <a:r>
              <a:rPr lang="en-US" smtClean="0"/>
              <a:t>	1)  Assessment and monitoring</a:t>
            </a:r>
          </a:p>
          <a:p>
            <a:pPr>
              <a:buFont typeface="Wingdings 2" pitchFamily="18" charset="2"/>
              <a:buNone/>
            </a:pPr>
            <a:r>
              <a:rPr lang="en-US" smtClean="0"/>
              <a:t>	2)  Patient education </a:t>
            </a:r>
          </a:p>
          <a:p>
            <a:pPr>
              <a:buFont typeface="Wingdings 2" pitchFamily="18" charset="2"/>
              <a:buNone/>
            </a:pPr>
            <a:r>
              <a:rPr lang="en-US" smtClean="0"/>
              <a:t>	3)  Control of factors contributing to asthma severity 4)  Pharmacologic treatment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US" smtClean="0"/>
              <a:t>EPR 3 (2007)</a:t>
            </a:r>
          </a:p>
        </p:txBody>
      </p:sp>
      <p:sp>
        <p:nvSpPr>
          <p:cNvPr id="58370" name="Content Placeholder 2"/>
          <p:cNvSpPr>
            <a:spLocks noGrp="1"/>
          </p:cNvSpPr>
          <p:nvPr>
            <p:ph idx="1"/>
          </p:nvPr>
        </p:nvSpPr>
        <p:spPr/>
        <p:txBody>
          <a:bodyPr/>
          <a:lstStyle/>
          <a:p>
            <a:r>
              <a:rPr lang="en-US" smtClean="0"/>
              <a:t>What’s different</a:t>
            </a:r>
          </a:p>
          <a:p>
            <a:pPr lvl="1"/>
            <a:r>
              <a:rPr lang="en-US" smtClean="0"/>
              <a:t>Severity is determined by </a:t>
            </a:r>
            <a:r>
              <a:rPr lang="en-US" smtClean="0">
                <a:solidFill>
                  <a:srgbClr val="FFC000"/>
                </a:solidFill>
              </a:rPr>
              <a:t>CURRENT</a:t>
            </a:r>
            <a:r>
              <a:rPr lang="en-US" smtClean="0"/>
              <a:t> impairment</a:t>
            </a:r>
          </a:p>
          <a:p>
            <a:pPr lvl="1"/>
            <a:r>
              <a:rPr lang="en-US" smtClean="0"/>
              <a:t>Severity and control determines level of treatment</a:t>
            </a:r>
          </a:p>
          <a:p>
            <a:pPr lvl="1"/>
            <a:r>
              <a:rPr lang="en-US" smtClean="0"/>
              <a:t>Current impairment and future risk guide treatment choices</a:t>
            </a:r>
          </a:p>
          <a:p>
            <a:pPr lvl="1"/>
            <a:r>
              <a:rPr lang="en-US" smtClean="0"/>
              <a:t>4 severity levels of chronic asthma</a:t>
            </a:r>
          </a:p>
          <a:p>
            <a:pPr lvl="3"/>
            <a:r>
              <a:rPr lang="en-US" smtClean="0"/>
              <a:t>Mild intermittent</a:t>
            </a:r>
          </a:p>
          <a:p>
            <a:pPr lvl="3"/>
            <a:r>
              <a:rPr lang="en-US" smtClean="0"/>
              <a:t>Mild persistent</a:t>
            </a:r>
          </a:p>
          <a:p>
            <a:pPr lvl="3"/>
            <a:r>
              <a:rPr lang="en-US" smtClean="0"/>
              <a:t>Moderate persistent</a:t>
            </a:r>
          </a:p>
          <a:p>
            <a:pPr lvl="3"/>
            <a:r>
              <a:rPr lang="en-US" smtClean="0"/>
              <a:t>Severe persistent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chemeClr val="bg2">
                    <a:lumMod val="40000"/>
                    <a:lumOff val="60000"/>
                  </a:schemeClr>
                </a:solidFill>
              </a:rPr>
              <a:t>Pretest #2</a:t>
            </a:r>
            <a:endParaRPr lang="en-US" dirty="0">
              <a:solidFill>
                <a:schemeClr val="bg2">
                  <a:lumMod val="40000"/>
                  <a:lumOff val="60000"/>
                </a:schemeClr>
              </a:solidFill>
            </a:endParaRPr>
          </a:p>
        </p:txBody>
      </p:sp>
      <p:sp>
        <p:nvSpPr>
          <p:cNvPr id="3" name="Content Placeholder 2"/>
          <p:cNvSpPr>
            <a:spLocks noGrp="1"/>
          </p:cNvSpPr>
          <p:nvPr>
            <p:ph idx="1"/>
          </p:nvPr>
        </p:nvSpPr>
        <p:spPr/>
        <p:txBody>
          <a:bodyPr/>
          <a:lstStyle/>
          <a:p>
            <a:pPr>
              <a:buFont typeface="Wingdings 2" pitchFamily="18" charset="2"/>
              <a:buNone/>
            </a:pPr>
            <a:r>
              <a:rPr lang="en-US" smtClean="0">
                <a:solidFill>
                  <a:srgbClr val="FFFF00"/>
                </a:solidFill>
              </a:rPr>
              <a:t>2) To know how well asthma is controlled peak flows are a must</a:t>
            </a:r>
          </a:p>
          <a:p>
            <a:pPr>
              <a:buFont typeface="Wingdings 2" pitchFamily="18" charset="2"/>
              <a:buNone/>
            </a:pPr>
            <a:endParaRPr lang="en-US" smtClean="0"/>
          </a:p>
          <a:p>
            <a:pPr>
              <a:buFont typeface="Wingdings 2" pitchFamily="18" charset="2"/>
              <a:buNone/>
            </a:pPr>
            <a:endParaRPr lang="en-US" smtClean="0"/>
          </a:p>
          <a:p>
            <a:pPr>
              <a:buFont typeface="Wingdings 2" pitchFamily="18" charset="2"/>
              <a:buNone/>
            </a:pPr>
            <a:endParaRPr lang="en-US" smtClean="0"/>
          </a:p>
          <a:p>
            <a:pPr algn="ctr">
              <a:buFont typeface="Wingdings 2" pitchFamily="18" charset="2"/>
              <a:buNone/>
            </a:pPr>
            <a:r>
              <a:rPr lang="en-US" sz="4000" smtClean="0">
                <a:solidFill>
                  <a:srgbClr val="FFC000"/>
                </a:solidFill>
              </a:rPr>
              <a:t>FALSE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nvPr>
        </p:nvGraphicFramePr>
        <p:xfrm>
          <a:off x="381000" y="457200"/>
          <a:ext cx="8305800" cy="5970588"/>
        </p:xfrm>
        <a:graphic>
          <a:graphicData uri="http://schemas.openxmlformats.org/drawingml/2006/table">
            <a:tbl>
              <a:tblPr firstRow="1" bandRow="1">
                <a:tableStyleId>{5C22544A-7EE6-4342-B048-85BDC9FD1C3A}</a:tableStyleId>
              </a:tblPr>
              <a:tblGrid>
                <a:gridCol w="1447800"/>
                <a:gridCol w="1874520"/>
                <a:gridCol w="1661160"/>
                <a:gridCol w="1661160"/>
                <a:gridCol w="1661160"/>
              </a:tblGrid>
              <a:tr h="1143000">
                <a:tc>
                  <a:txBody>
                    <a:bodyPr/>
                    <a:lstStyle/>
                    <a:p>
                      <a:r>
                        <a:rPr lang="en-US" dirty="0" smtClean="0"/>
                        <a:t>Severity</a:t>
                      </a:r>
                      <a:endParaRPr lang="en-US" dirty="0"/>
                    </a:p>
                  </a:txBody>
                  <a:tcPr/>
                </a:tc>
                <a:tc>
                  <a:txBody>
                    <a:bodyPr/>
                    <a:lstStyle/>
                    <a:p>
                      <a:r>
                        <a:rPr lang="en-US" dirty="0" smtClean="0"/>
                        <a:t>Daytime Symptoms</a:t>
                      </a:r>
                      <a:endParaRPr lang="en-US" dirty="0"/>
                    </a:p>
                  </a:txBody>
                  <a:tcPr/>
                </a:tc>
                <a:tc>
                  <a:txBody>
                    <a:bodyPr/>
                    <a:lstStyle/>
                    <a:p>
                      <a:r>
                        <a:rPr lang="en-US" dirty="0" smtClean="0"/>
                        <a:t>Nighttime</a:t>
                      </a:r>
                      <a:r>
                        <a:rPr lang="en-US" baseline="0" dirty="0" smtClean="0"/>
                        <a:t>  Symptoms</a:t>
                      </a:r>
                    </a:p>
                  </a:txBody>
                  <a:tcPr/>
                </a:tc>
                <a:tc>
                  <a:txBody>
                    <a:bodyPr/>
                    <a:lstStyle/>
                    <a:p>
                      <a:r>
                        <a:rPr lang="en-US" dirty="0" smtClean="0"/>
                        <a:t>Lung</a:t>
                      </a:r>
                      <a:r>
                        <a:rPr lang="en-US" baseline="0" dirty="0" smtClean="0"/>
                        <a:t> </a:t>
                      </a:r>
                      <a:r>
                        <a:rPr lang="en-US" baseline="0" dirty="0" err="1" smtClean="0"/>
                        <a:t>Fxn</a:t>
                      </a:r>
                      <a:endParaRPr lang="en-US" baseline="0" dirty="0" smtClean="0"/>
                    </a:p>
                    <a:p>
                      <a:r>
                        <a:rPr lang="en-US" baseline="0" dirty="0" smtClean="0"/>
                        <a:t>(Peak flow rate [PEF] or FEV1)</a:t>
                      </a:r>
                      <a:endParaRPr lang="en-US" dirty="0" smtClean="0"/>
                    </a:p>
                  </a:txBody>
                  <a:tcPr/>
                </a:tc>
                <a:tc>
                  <a:txBody>
                    <a:bodyPr/>
                    <a:lstStyle/>
                    <a:p>
                      <a:r>
                        <a:rPr lang="en-US" dirty="0" smtClean="0"/>
                        <a:t>Long-term control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&gt;5 years old</a:t>
                      </a:r>
                    </a:p>
                    <a:p>
                      <a:endParaRPr lang="en-US" dirty="0"/>
                    </a:p>
                  </a:txBody>
                  <a:tcPr/>
                </a:tc>
              </a:tr>
              <a:tr h="1002825">
                <a:tc>
                  <a:txBody>
                    <a:bodyPr/>
                    <a:lstStyle/>
                    <a:p>
                      <a:r>
                        <a:rPr lang="en-US" dirty="0" smtClean="0"/>
                        <a:t>Mild</a:t>
                      </a:r>
                    </a:p>
                    <a:p>
                      <a:r>
                        <a:rPr lang="en-US" dirty="0" smtClean="0"/>
                        <a:t>Intermittent</a:t>
                      </a:r>
                      <a:endParaRPr lang="en-US" dirty="0"/>
                    </a:p>
                  </a:txBody>
                  <a:tcPr/>
                </a:tc>
                <a:tc>
                  <a:txBody>
                    <a:bodyPr/>
                    <a:lstStyle/>
                    <a:p>
                      <a:r>
                        <a:rPr lang="en-US" u="sng" baseline="0" dirty="0" smtClean="0"/>
                        <a:t>&lt;</a:t>
                      </a:r>
                      <a:r>
                        <a:rPr lang="en-US" baseline="0" dirty="0" smtClean="0"/>
                        <a:t>2 d/wk</a:t>
                      </a:r>
                    </a:p>
                    <a:p>
                      <a:r>
                        <a:rPr lang="en-US" baseline="0" dirty="0" smtClean="0"/>
                        <a:t>Exacerbations brief</a:t>
                      </a:r>
                      <a:endParaRPr lang="en-US" dirty="0"/>
                    </a:p>
                  </a:txBody>
                  <a:tcPr/>
                </a:tc>
                <a:tc>
                  <a:txBody>
                    <a:bodyPr/>
                    <a:lstStyle/>
                    <a:p>
                      <a:pPr>
                        <a:buFont typeface="Wingdings"/>
                        <a:buNone/>
                      </a:pPr>
                      <a:r>
                        <a:rPr lang="en-US" u="sng" baseline="0" dirty="0" smtClean="0"/>
                        <a:t>&lt;</a:t>
                      </a:r>
                      <a:r>
                        <a:rPr lang="en-US" u="none" baseline="0" dirty="0" smtClean="0"/>
                        <a:t> 2 nights/mo</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baseline="0" dirty="0" smtClean="0"/>
                        <a:t>&gt;</a:t>
                      </a:r>
                      <a:r>
                        <a:rPr lang="en-US" u="none" baseline="0" dirty="0" smtClean="0"/>
                        <a:t> 80% </a:t>
                      </a:r>
                      <a:r>
                        <a:rPr lang="en-US" u="none" baseline="0" dirty="0" err="1" smtClean="0"/>
                        <a:t>pred</a:t>
                      </a:r>
                      <a:r>
                        <a:rPr lang="en-US" u="none" baseline="0" dirty="0" smtClean="0"/>
                        <a:t>  PEF variability &lt;20%</a:t>
                      </a:r>
                    </a:p>
                  </a:txBody>
                  <a:tcPr/>
                </a:tc>
                <a:tc>
                  <a:txBody>
                    <a:bodyPr/>
                    <a:lstStyle/>
                    <a:p>
                      <a:r>
                        <a:rPr lang="en-US" dirty="0" smtClean="0"/>
                        <a:t>No daily</a:t>
                      </a:r>
                      <a:r>
                        <a:rPr lang="en-US" baseline="0" dirty="0" smtClean="0"/>
                        <a:t> </a:t>
                      </a:r>
                      <a:r>
                        <a:rPr lang="en-US" dirty="0" smtClean="0"/>
                        <a:t>med</a:t>
                      </a:r>
                    </a:p>
                    <a:p>
                      <a:r>
                        <a:rPr lang="en-US" dirty="0" smtClean="0"/>
                        <a:t>Monitor</a:t>
                      </a:r>
                      <a:r>
                        <a:rPr lang="en-US" baseline="0" dirty="0" smtClean="0"/>
                        <a:t> inhaler use</a:t>
                      </a:r>
                      <a:endParaRPr lang="en-US" dirty="0" smtClean="0"/>
                    </a:p>
                  </a:txBody>
                  <a:tcPr/>
                </a:tc>
              </a:tr>
              <a:tr h="1389855">
                <a:tc>
                  <a:txBody>
                    <a:bodyPr/>
                    <a:lstStyle/>
                    <a:p>
                      <a:r>
                        <a:rPr lang="en-US" dirty="0" smtClean="0"/>
                        <a:t>Mild Persistent</a:t>
                      </a:r>
                      <a:endParaRPr lang="en-US" dirty="0"/>
                    </a:p>
                  </a:txBody>
                  <a:tcPr/>
                </a:tc>
                <a:tc>
                  <a:txBody>
                    <a:bodyPr/>
                    <a:lstStyle/>
                    <a:p>
                      <a:r>
                        <a:rPr lang="en-US" dirty="0" smtClean="0"/>
                        <a:t>&gt;2/wk but &lt;1/d  Exacerbations may affect activity</a:t>
                      </a:r>
                      <a:endParaRPr lang="en-US" dirty="0"/>
                    </a:p>
                  </a:txBody>
                  <a:tcPr/>
                </a:tc>
                <a:tc>
                  <a:txBody>
                    <a:bodyPr/>
                    <a:lstStyle/>
                    <a:p>
                      <a:r>
                        <a:rPr lang="en-US" dirty="0" smtClean="0"/>
                        <a:t>&gt;2 nights/mo</a:t>
                      </a:r>
                      <a:endParaRPr lang="en-US" dirty="0"/>
                    </a:p>
                  </a:txBody>
                  <a:tcPr/>
                </a:tc>
                <a:tc>
                  <a:txBody>
                    <a:bodyPr/>
                    <a:lstStyle/>
                    <a:p>
                      <a:pPr>
                        <a:buFont typeface="Wingdings"/>
                        <a:buNone/>
                      </a:pPr>
                      <a:r>
                        <a:rPr lang="en-US" u="sng" dirty="0" smtClean="0"/>
                        <a:t>&gt;</a:t>
                      </a:r>
                      <a:r>
                        <a:rPr lang="en-US" dirty="0" smtClean="0"/>
                        <a:t>80% </a:t>
                      </a:r>
                      <a:r>
                        <a:rPr lang="en-US" dirty="0" err="1" smtClean="0"/>
                        <a:t>pred</a:t>
                      </a:r>
                      <a:endParaRPr lang="en-US" dirty="0" smtClean="0"/>
                    </a:p>
                    <a:p>
                      <a:pPr>
                        <a:buFont typeface="Wingdings"/>
                        <a:buNone/>
                      </a:pPr>
                      <a:r>
                        <a:rPr lang="en-US" dirty="0" smtClean="0"/>
                        <a:t>PEF variability 20-30%</a:t>
                      </a:r>
                      <a:endParaRPr lang="en-US" dirty="0"/>
                    </a:p>
                  </a:txBody>
                  <a:tcPr/>
                </a:tc>
                <a:tc>
                  <a:txBody>
                    <a:bodyPr/>
                    <a:lstStyle/>
                    <a:p>
                      <a:r>
                        <a:rPr lang="en-US" dirty="0" smtClean="0"/>
                        <a:t>Low-dose inhaled</a:t>
                      </a:r>
                      <a:r>
                        <a:rPr lang="en-US" baseline="0" dirty="0" smtClean="0"/>
                        <a:t> steroids  </a:t>
                      </a:r>
                      <a:r>
                        <a:rPr lang="en-US" sz="1600" baseline="0" dirty="0" smtClean="0"/>
                        <a:t>(alt </a:t>
                      </a:r>
                      <a:r>
                        <a:rPr lang="en-US" sz="1600" baseline="0" dirty="0" err="1" smtClean="0"/>
                        <a:t>cromolyn</a:t>
                      </a:r>
                      <a:r>
                        <a:rPr lang="en-US" sz="1600" baseline="0" dirty="0" smtClean="0"/>
                        <a:t> or LTR)</a:t>
                      </a:r>
                      <a:endParaRPr lang="en-US" sz="1600" dirty="0"/>
                    </a:p>
                  </a:txBody>
                  <a:tcPr/>
                </a:tc>
              </a:tr>
              <a:tr h="459868">
                <a:tc>
                  <a:txBody>
                    <a:bodyPr/>
                    <a:lstStyle/>
                    <a:p>
                      <a:r>
                        <a:rPr lang="en-US" dirty="0" smtClean="0"/>
                        <a:t>Moderate</a:t>
                      </a:r>
                      <a:r>
                        <a:rPr lang="en-US" baseline="0" dirty="0" smtClean="0"/>
                        <a:t> Persistent</a:t>
                      </a:r>
                      <a:endParaRPr lang="en-US" dirty="0"/>
                    </a:p>
                  </a:txBody>
                  <a:tcPr/>
                </a:tc>
                <a:tc>
                  <a:txBody>
                    <a:bodyPr/>
                    <a:lstStyle/>
                    <a:p>
                      <a:r>
                        <a:rPr lang="en-US" dirty="0" smtClean="0"/>
                        <a:t>Daily use SABA;</a:t>
                      </a:r>
                      <a:r>
                        <a:rPr lang="en-US" baseline="0" dirty="0" smtClean="0"/>
                        <a:t> exacerbations &gt; 2/week, affects activity</a:t>
                      </a:r>
                      <a:endParaRPr lang="en-US" dirty="0"/>
                    </a:p>
                  </a:txBody>
                  <a:tcPr/>
                </a:tc>
                <a:tc>
                  <a:txBody>
                    <a:bodyPr/>
                    <a:lstStyle/>
                    <a:p>
                      <a:r>
                        <a:rPr lang="en-US" dirty="0" smtClean="0"/>
                        <a:t>&gt;</a:t>
                      </a:r>
                      <a:r>
                        <a:rPr lang="en-US" baseline="0" dirty="0" smtClean="0"/>
                        <a:t> 1 night/wk</a:t>
                      </a:r>
                      <a:endParaRPr lang="en-US" dirty="0"/>
                    </a:p>
                  </a:txBody>
                  <a:tcPr/>
                </a:tc>
                <a:tc>
                  <a:txBody>
                    <a:bodyPr/>
                    <a:lstStyle/>
                    <a:p>
                      <a:r>
                        <a:rPr lang="en-US" dirty="0" smtClean="0"/>
                        <a:t>61-80% </a:t>
                      </a:r>
                      <a:r>
                        <a:rPr lang="en-US" dirty="0" err="1" smtClean="0"/>
                        <a:t>pred</a:t>
                      </a:r>
                      <a:endParaRPr lang="en-US" dirty="0" smtClean="0"/>
                    </a:p>
                    <a:p>
                      <a:r>
                        <a:rPr lang="en-US" dirty="0" smtClean="0"/>
                        <a:t>&gt;30%</a:t>
                      </a:r>
                      <a:r>
                        <a:rPr lang="en-US" baseline="0" dirty="0" smtClean="0"/>
                        <a:t> PEF variability</a:t>
                      </a:r>
                      <a:endParaRPr lang="en-US" dirty="0"/>
                    </a:p>
                  </a:txBody>
                  <a:tcPr/>
                </a:tc>
                <a:tc>
                  <a:txBody>
                    <a:bodyPr/>
                    <a:lstStyle/>
                    <a:p>
                      <a:r>
                        <a:rPr lang="en-US" dirty="0" smtClean="0"/>
                        <a:t>Low to med dose inhaled</a:t>
                      </a:r>
                      <a:r>
                        <a:rPr lang="en-US" baseline="0" dirty="0" smtClean="0"/>
                        <a:t> corticosteroids AND LABA</a:t>
                      </a:r>
                      <a:endParaRPr lang="en-US" dirty="0"/>
                    </a:p>
                  </a:txBody>
                  <a:tcPr/>
                </a:tc>
              </a:tr>
              <a:tr h="459868">
                <a:tc>
                  <a:txBody>
                    <a:bodyPr/>
                    <a:lstStyle/>
                    <a:p>
                      <a:r>
                        <a:rPr lang="en-US" dirty="0" smtClean="0"/>
                        <a:t>Severe Persistent</a:t>
                      </a:r>
                      <a:endParaRPr lang="en-US" dirty="0"/>
                    </a:p>
                  </a:txBody>
                  <a:tcPr/>
                </a:tc>
                <a:tc>
                  <a:txBody>
                    <a:bodyPr/>
                    <a:lstStyle/>
                    <a:p>
                      <a:r>
                        <a:rPr lang="en-US" dirty="0" smtClean="0"/>
                        <a:t>Continual</a:t>
                      </a:r>
                      <a:endParaRPr lang="en-US" dirty="0"/>
                    </a:p>
                  </a:txBody>
                  <a:tcPr/>
                </a:tc>
                <a:tc>
                  <a:txBody>
                    <a:bodyPr/>
                    <a:lstStyle/>
                    <a:p>
                      <a:r>
                        <a:rPr lang="en-US" dirty="0" smtClean="0"/>
                        <a:t>Frequent</a:t>
                      </a:r>
                      <a:endParaRPr lang="en-US" dirty="0"/>
                    </a:p>
                  </a:txBody>
                  <a:tcPr/>
                </a:tc>
                <a:tc>
                  <a:txBody>
                    <a:bodyPr/>
                    <a:lstStyle/>
                    <a:p>
                      <a:r>
                        <a:rPr lang="en-US" u="sng" dirty="0" smtClean="0"/>
                        <a:t>&lt;</a:t>
                      </a:r>
                      <a:r>
                        <a:rPr lang="en-US" dirty="0" smtClean="0"/>
                        <a:t> 60% </a:t>
                      </a:r>
                      <a:r>
                        <a:rPr lang="en-US" dirty="0" err="1" smtClean="0"/>
                        <a:t>pred</a:t>
                      </a:r>
                      <a:endParaRPr lang="en-US" dirty="0" smtClean="0"/>
                    </a:p>
                    <a:p>
                      <a:r>
                        <a:rPr lang="en-US" dirty="0" smtClean="0"/>
                        <a:t>PEF variability &gt; 30%</a:t>
                      </a:r>
                      <a:endParaRPr lang="en-US" dirty="0"/>
                    </a:p>
                  </a:txBody>
                  <a:tcPr/>
                </a:tc>
                <a:tc>
                  <a:txBody>
                    <a:bodyPr/>
                    <a:lstStyle/>
                    <a:p>
                      <a:r>
                        <a:rPr lang="en-US" dirty="0" smtClean="0"/>
                        <a:t>High-dose inhaled steroids and LABA</a:t>
                      </a:r>
                      <a:endParaRPr lang="en-US" dirty="0"/>
                    </a:p>
                  </a:txBody>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smtClean="0"/>
              <a:t>Step Up/Down Chart</a:t>
            </a:r>
          </a:p>
        </p:txBody>
      </p:sp>
      <p:pic>
        <p:nvPicPr>
          <p:cNvPr id="61442" name="Content Placeholder 5" descr="stepup2.jpg"/>
          <p:cNvPicPr>
            <a:picLocks noGrp="1" noChangeAspect="1"/>
          </p:cNvPicPr>
          <p:nvPr>
            <p:ph idx="1"/>
          </p:nvPr>
        </p:nvPicPr>
        <p:blipFill>
          <a:blip r:embed="rId2"/>
          <a:srcRect/>
          <a:stretch>
            <a:fillRect/>
          </a:stretch>
        </p:blipFill>
        <p:spPr>
          <a:xfrm>
            <a:off x="1714500" y="2058988"/>
            <a:ext cx="5715000" cy="4143375"/>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US" smtClean="0"/>
              <a:t>SORT criteria</a:t>
            </a:r>
          </a:p>
        </p:txBody>
      </p:sp>
      <p:sp>
        <p:nvSpPr>
          <p:cNvPr id="3" name="Content Placeholder 2"/>
          <p:cNvSpPr>
            <a:spLocks noGrp="1"/>
          </p:cNvSpPr>
          <p:nvPr>
            <p:ph idx="1"/>
          </p:nvPr>
        </p:nvSpPr>
        <p:spPr/>
        <p:txBody>
          <a:bodyPr>
            <a:normAutofit fontScale="85000" lnSpcReduction="20000"/>
          </a:bodyPr>
          <a:lstStyle/>
          <a:p>
            <a:pPr marL="274320" indent="-274320" fontAlgn="auto">
              <a:spcAft>
                <a:spcPts val="0"/>
              </a:spcAft>
              <a:buClr>
                <a:schemeClr val="accent3"/>
              </a:buClr>
              <a:buFont typeface="Wingdings 2"/>
              <a:buChar char=""/>
              <a:defRPr/>
            </a:pPr>
            <a:r>
              <a:rPr lang="en-US" dirty="0" smtClean="0"/>
              <a:t>Inhaled corticosteroids improve asthma control more effectively than any other single long-term controller medication.</a:t>
            </a:r>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None/>
              <a:defRPr/>
            </a:pPr>
            <a:r>
              <a:rPr lang="en-US" sz="4200" b="1" dirty="0" smtClean="0">
                <a:solidFill>
                  <a:srgbClr val="FFFF00"/>
                </a:solidFill>
              </a:rPr>
              <a:t>Evidence A</a:t>
            </a:r>
          </a:p>
          <a:p>
            <a:pPr marL="274320" indent="-274320" fontAlgn="auto">
              <a:spcAft>
                <a:spcPts val="0"/>
              </a:spcAft>
              <a:buClr>
                <a:schemeClr val="accent3"/>
              </a:buClr>
              <a:buFont typeface="Wingdings 2"/>
              <a:buChar char=""/>
              <a:defRPr/>
            </a:pPr>
            <a:endParaRPr lang="en-US" b="1" dirty="0" smtClean="0"/>
          </a:p>
          <a:p>
            <a:pPr marL="274320" indent="-274320" fontAlgn="auto">
              <a:spcAft>
                <a:spcPts val="0"/>
              </a:spcAft>
              <a:buClr>
                <a:schemeClr val="accent3"/>
              </a:buClr>
              <a:buFont typeface="Wingdings 2"/>
              <a:buNone/>
              <a:defRPr/>
            </a:pPr>
            <a:r>
              <a:rPr lang="en-US" b="1" dirty="0" smtClean="0"/>
              <a:t>Randomized controlled trials (RCTs), rich body of data.</a:t>
            </a:r>
            <a:endParaRPr lang="en-US" dirty="0" smtClean="0"/>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None/>
              <a:defRPr/>
            </a:pPr>
            <a:endParaRPr lang="en-US" dirty="0" smtClean="0"/>
          </a:p>
          <a:p>
            <a:pPr marL="274320" indent="-274320" fontAlgn="auto">
              <a:spcAft>
                <a:spcPts val="0"/>
              </a:spcAft>
              <a:buClr>
                <a:schemeClr val="accent3"/>
              </a:buClr>
              <a:buFont typeface="Wingdings 2"/>
              <a:buNone/>
              <a:defRPr/>
            </a:pPr>
            <a:r>
              <a:rPr lang="en-US" sz="1600" b="1" dirty="0" smtClean="0"/>
              <a:t>Pedersen S, O’Byrne P.  A comparison of the efficacy and safety of inhaled steroids in asthma.  Allergy.  1997; 52(39 </a:t>
            </a:r>
            <a:r>
              <a:rPr lang="en-US" sz="1600" b="1" dirty="0" err="1" smtClean="0"/>
              <a:t>suppl</a:t>
            </a:r>
            <a:r>
              <a:rPr lang="en-US" sz="1600" b="1" dirty="0" smtClean="0"/>
              <a:t>): 1-34</a:t>
            </a:r>
          </a:p>
          <a:p>
            <a:pPr marL="274320" indent="-274320" fontAlgn="auto">
              <a:spcAft>
                <a:spcPts val="0"/>
              </a:spcAft>
              <a:buClr>
                <a:schemeClr val="accent3"/>
              </a:buClr>
              <a:buFont typeface="Wingdings 2"/>
              <a:buNone/>
              <a:defRPr/>
            </a:pPr>
            <a:r>
              <a:rPr lang="en-US" sz="1600" b="1" dirty="0" smtClean="0"/>
              <a:t>Hawkins G, McMahon AD, Twaddle S, Wood SF, Ford I, Thomson NC.  Stepping down inhaled corticosteroids in asthma; </a:t>
            </a:r>
            <a:r>
              <a:rPr lang="en-US" sz="1600" b="1" dirty="0" err="1" smtClean="0"/>
              <a:t>randomised</a:t>
            </a:r>
            <a:r>
              <a:rPr lang="en-US" sz="1600" b="1" dirty="0" smtClean="0"/>
              <a:t> controlled trial.  BMJ.  2003; 326(7399): 1115</a:t>
            </a:r>
          </a:p>
          <a:p>
            <a:pPr marL="274320" indent="-274320" fontAlgn="auto">
              <a:spcAft>
                <a:spcPts val="0"/>
              </a:spcAft>
              <a:buClr>
                <a:schemeClr val="accent3"/>
              </a:buClr>
              <a:buFont typeface="Wingdings 2"/>
              <a:buNone/>
              <a:defRPr/>
            </a:pPr>
            <a:r>
              <a:rPr lang="en-US" sz="1600" b="1" dirty="0" smtClean="0"/>
              <a:t>Expert Panel 3 2007</a:t>
            </a:r>
            <a:endParaRPr lang="en-US"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chemeClr val="bg2">
                    <a:lumMod val="40000"/>
                    <a:lumOff val="60000"/>
                  </a:schemeClr>
                </a:solidFill>
              </a:rPr>
              <a:t>Pretest #3</a:t>
            </a:r>
            <a:endParaRPr lang="en-US" dirty="0">
              <a:solidFill>
                <a:schemeClr val="bg2">
                  <a:lumMod val="40000"/>
                  <a:lumOff val="60000"/>
                </a:schemeClr>
              </a:solidFill>
            </a:endParaRPr>
          </a:p>
        </p:txBody>
      </p:sp>
      <p:sp>
        <p:nvSpPr>
          <p:cNvPr id="3" name="Content Placeholder 2"/>
          <p:cNvSpPr>
            <a:spLocks noGrp="1"/>
          </p:cNvSpPr>
          <p:nvPr>
            <p:ph idx="1"/>
          </p:nvPr>
        </p:nvSpPr>
        <p:spPr/>
        <p:txBody>
          <a:bodyPr/>
          <a:lstStyle/>
          <a:p>
            <a:pPr>
              <a:buFont typeface="Wingdings 2" pitchFamily="18" charset="2"/>
              <a:buNone/>
            </a:pPr>
            <a:r>
              <a:rPr lang="en-US" smtClean="0">
                <a:solidFill>
                  <a:srgbClr val="FFFF00"/>
                </a:solidFill>
              </a:rPr>
              <a:t>3)  All steroid inhalers are all the same and they are very affordable</a:t>
            </a:r>
          </a:p>
          <a:p>
            <a:pPr>
              <a:buFont typeface="Wingdings 2" pitchFamily="18" charset="2"/>
              <a:buNone/>
            </a:pPr>
            <a:endParaRPr lang="en-US" smtClean="0"/>
          </a:p>
          <a:p>
            <a:pPr>
              <a:buFont typeface="Wingdings 2" pitchFamily="18" charset="2"/>
              <a:buNone/>
            </a:pPr>
            <a:endParaRPr lang="en-US" smtClean="0"/>
          </a:p>
          <a:p>
            <a:pPr algn="ctr">
              <a:buFont typeface="Wingdings 2" pitchFamily="18" charset="2"/>
              <a:buNone/>
            </a:pPr>
            <a:r>
              <a:rPr lang="en-US" sz="4000" smtClean="0">
                <a:solidFill>
                  <a:srgbClr val="FFC000"/>
                </a:solidFill>
              </a:rPr>
              <a:t>FALSE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mtClean="0"/>
              <a:t>Disclosures</a:t>
            </a:r>
          </a:p>
        </p:txBody>
      </p:sp>
      <p:sp>
        <p:nvSpPr>
          <p:cNvPr id="18434" name="Content Placeholder 2"/>
          <p:cNvSpPr>
            <a:spLocks noGrp="1"/>
          </p:cNvSpPr>
          <p:nvPr>
            <p:ph idx="1"/>
          </p:nvPr>
        </p:nvSpPr>
        <p:spPr/>
        <p:txBody>
          <a:bodyPr/>
          <a:lstStyle/>
          <a:p>
            <a:r>
              <a:rPr lang="en-US" smtClean="0"/>
              <a:t>No financial disclosures or conflict of interests</a:t>
            </a:r>
          </a:p>
          <a:p>
            <a:r>
              <a:rPr lang="en-US" smtClean="0"/>
              <a:t>Treatment of my shortness of breath with inhaler</a:t>
            </a:r>
          </a:p>
          <a:p>
            <a:r>
              <a:rPr lang="en-US" smtClean="0"/>
              <a:t>New found compassion for shortness of breath</a:t>
            </a:r>
          </a:p>
        </p:txBody>
      </p:sp>
      <p:pic>
        <p:nvPicPr>
          <p:cNvPr id="18435" name="Picture 5" descr="coloradosmall.jpg"/>
          <p:cNvPicPr>
            <a:picLocks noChangeAspect="1"/>
          </p:cNvPicPr>
          <p:nvPr/>
        </p:nvPicPr>
        <p:blipFill>
          <a:blip r:embed="rId2"/>
          <a:srcRect/>
          <a:stretch>
            <a:fillRect/>
          </a:stretch>
        </p:blipFill>
        <p:spPr bwMode="auto">
          <a:xfrm>
            <a:off x="2895600" y="3352800"/>
            <a:ext cx="2286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smtClean="0"/>
              <a:t>Inhaled Corticosteroids</a:t>
            </a:r>
          </a:p>
        </p:txBody>
      </p:sp>
      <p:sp>
        <p:nvSpPr>
          <p:cNvPr id="3" name="Content Placeholder 2"/>
          <p:cNvSpPr>
            <a:spLocks noGrp="1"/>
          </p:cNvSpPr>
          <p:nvPr>
            <p:ph idx="1"/>
          </p:nvPr>
        </p:nvSpPr>
        <p:spPr>
          <a:xfrm>
            <a:off x="457200" y="1935480"/>
            <a:ext cx="8229600" cy="4389120"/>
          </a:xfrm>
        </p:spPr>
        <p:txBody>
          <a:bodyPr>
            <a:normAutofit lnSpcReduction="10000"/>
          </a:bodyPr>
          <a:lstStyle/>
          <a:p>
            <a:pPr marL="274320" indent="-274320" fontAlgn="auto">
              <a:spcAft>
                <a:spcPts val="0"/>
              </a:spcAft>
              <a:buClr>
                <a:schemeClr val="accent3"/>
              </a:buClr>
              <a:buFont typeface="Wingdings 2"/>
              <a:buChar char=""/>
              <a:defRPr/>
            </a:pPr>
            <a:r>
              <a:rPr lang="en-US" dirty="0" smtClean="0"/>
              <a:t>The most effective long-term treatment for control of symptoms in all age groups</a:t>
            </a:r>
          </a:p>
          <a:p>
            <a:pPr marL="274320" indent="-274320" fontAlgn="auto">
              <a:spcAft>
                <a:spcPts val="0"/>
              </a:spcAft>
              <a:buClr>
                <a:schemeClr val="accent3"/>
              </a:buClr>
              <a:buFont typeface="Wingdings 2"/>
              <a:buChar char=""/>
              <a:defRPr/>
            </a:pPr>
            <a:r>
              <a:rPr lang="en-US" dirty="0" smtClean="0"/>
              <a:t>Should be used with a spacer if possible or rinse mouth after use</a:t>
            </a:r>
          </a:p>
          <a:p>
            <a:pPr marL="274320" indent="-274320" fontAlgn="auto">
              <a:spcAft>
                <a:spcPts val="0"/>
              </a:spcAft>
              <a:buClr>
                <a:schemeClr val="accent3"/>
              </a:buClr>
              <a:buFont typeface="Wingdings 2"/>
              <a:buChar char=""/>
              <a:defRPr/>
            </a:pPr>
            <a:r>
              <a:rPr lang="en-US" dirty="0" smtClean="0"/>
              <a:t>Can take up to </a:t>
            </a:r>
            <a:r>
              <a:rPr lang="en-US" dirty="0" smtClean="0">
                <a:solidFill>
                  <a:srgbClr val="FFFF00"/>
                </a:solidFill>
              </a:rPr>
              <a:t>1-2 months </a:t>
            </a:r>
            <a:r>
              <a:rPr lang="en-US" dirty="0" smtClean="0"/>
              <a:t>to achieve full benefit</a:t>
            </a:r>
          </a:p>
          <a:p>
            <a:pPr marL="274320" indent="-274320" fontAlgn="auto">
              <a:spcAft>
                <a:spcPts val="0"/>
              </a:spcAft>
              <a:buClr>
                <a:schemeClr val="accent3"/>
              </a:buClr>
              <a:buFont typeface="Wingdings 2"/>
              <a:buNone/>
              <a:defRPr/>
            </a:pPr>
            <a:r>
              <a:rPr lang="en-US" dirty="0" smtClean="0"/>
              <a:t>More effective than </a:t>
            </a:r>
            <a:r>
              <a:rPr lang="en-US" dirty="0" err="1" smtClean="0"/>
              <a:t>leukotriene</a:t>
            </a:r>
            <a:r>
              <a:rPr lang="en-US" dirty="0" smtClean="0"/>
              <a:t> modifiers, long-acting beta-2 agonists, </a:t>
            </a:r>
            <a:r>
              <a:rPr lang="en-US" dirty="0" err="1" smtClean="0"/>
              <a:t>cromolyn</a:t>
            </a:r>
            <a:r>
              <a:rPr lang="en-US" dirty="0" smtClean="0"/>
              <a:t> or </a:t>
            </a:r>
            <a:r>
              <a:rPr lang="en-US" dirty="0" err="1" smtClean="0"/>
              <a:t>theophylline</a:t>
            </a:r>
            <a:r>
              <a:rPr lang="en-US" dirty="0" smtClean="0"/>
              <a:t> in improving 		</a:t>
            </a:r>
          </a:p>
          <a:p>
            <a:pPr lvl="6">
              <a:defRPr/>
            </a:pPr>
            <a:r>
              <a:rPr lang="en-US" dirty="0" smtClean="0"/>
              <a:t>Pulmonary </a:t>
            </a:r>
            <a:r>
              <a:rPr lang="en-US" dirty="0" err="1" smtClean="0"/>
              <a:t>Fxn</a:t>
            </a:r>
            <a:endParaRPr lang="en-US" dirty="0" smtClean="0"/>
          </a:p>
          <a:p>
            <a:pPr lvl="6">
              <a:defRPr/>
            </a:pPr>
            <a:r>
              <a:rPr lang="en-US" dirty="0" smtClean="0"/>
              <a:t>Preventing symptoms and exacerbations</a:t>
            </a:r>
          </a:p>
          <a:p>
            <a:pPr lvl="6">
              <a:defRPr/>
            </a:pPr>
            <a:r>
              <a:rPr lang="en-US" dirty="0" smtClean="0"/>
              <a:t>Reducing the need for emergency treatment</a:t>
            </a:r>
          </a:p>
          <a:p>
            <a:pPr lvl="6">
              <a:defRPr/>
            </a:pPr>
            <a:r>
              <a:rPr lang="en-US" dirty="0" smtClean="0"/>
              <a:t>Decreasing deaths due to asthma</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Long Term Therapy (from FPM Jan/Feb 2010) </a:t>
            </a:r>
            <a:endParaRPr lang="en-US" dirty="0"/>
          </a:p>
        </p:txBody>
      </p:sp>
      <p:graphicFrame>
        <p:nvGraphicFramePr>
          <p:cNvPr id="8" name="Content Placeholder 7"/>
          <p:cNvGraphicFramePr>
            <a:graphicFrameLocks noGrp="1"/>
          </p:cNvGraphicFramePr>
          <p:nvPr>
            <p:ph idx="1"/>
          </p:nvPr>
        </p:nvGraphicFramePr>
        <p:xfrm>
          <a:off x="457200" y="1935163"/>
          <a:ext cx="8229600" cy="393700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dirty="0" smtClean="0"/>
                        <a:t>Drug</a:t>
                      </a:r>
                      <a:endParaRPr lang="en-US" dirty="0"/>
                    </a:p>
                  </a:txBody>
                  <a:tcPr/>
                </a:tc>
                <a:tc>
                  <a:txBody>
                    <a:bodyPr/>
                    <a:lstStyle/>
                    <a:p>
                      <a:r>
                        <a:rPr lang="en-US" dirty="0" smtClean="0"/>
                        <a:t>Low Daily</a:t>
                      </a:r>
                      <a:r>
                        <a:rPr lang="en-US" baseline="0" dirty="0" smtClean="0"/>
                        <a:t> Dose</a:t>
                      </a:r>
                      <a:endParaRPr lang="en-US" dirty="0"/>
                    </a:p>
                  </a:txBody>
                  <a:tcPr/>
                </a:tc>
                <a:tc>
                  <a:txBody>
                    <a:bodyPr/>
                    <a:lstStyle/>
                    <a:p>
                      <a:r>
                        <a:rPr lang="en-US" dirty="0" smtClean="0"/>
                        <a:t>Med Daily Dose</a:t>
                      </a:r>
                      <a:endParaRPr lang="en-US" dirty="0"/>
                    </a:p>
                  </a:txBody>
                  <a:tcPr/>
                </a:tc>
                <a:tc>
                  <a:txBody>
                    <a:bodyPr/>
                    <a:lstStyle/>
                    <a:p>
                      <a:r>
                        <a:rPr lang="en-US" dirty="0" smtClean="0"/>
                        <a:t>High Daily Dose</a:t>
                      </a:r>
                      <a:endParaRPr lang="en-US" dirty="0"/>
                    </a:p>
                  </a:txBody>
                  <a:tcPr/>
                </a:tc>
              </a:tr>
              <a:tr h="370840">
                <a:tc>
                  <a:txBody>
                    <a:bodyPr/>
                    <a:lstStyle/>
                    <a:p>
                      <a:r>
                        <a:rPr lang="en-US" dirty="0" err="1" smtClean="0"/>
                        <a:t>Fluticasone</a:t>
                      </a:r>
                      <a:r>
                        <a:rPr lang="en-US" dirty="0" smtClean="0"/>
                        <a:t> MDI 44,110,22o mcg/puff </a:t>
                      </a:r>
                      <a:r>
                        <a:rPr lang="en-US" baseline="0" dirty="0" smtClean="0"/>
                        <a:t> </a:t>
                      </a:r>
                    </a:p>
                    <a:p>
                      <a:r>
                        <a:rPr lang="en-US" dirty="0" err="1" smtClean="0"/>
                        <a:t>Flovent</a:t>
                      </a:r>
                      <a:r>
                        <a:rPr lang="en-US" dirty="0" smtClean="0"/>
                        <a:t> BID</a:t>
                      </a:r>
                      <a:endParaRPr lang="en-US" dirty="0"/>
                    </a:p>
                  </a:txBody>
                  <a:tcPr/>
                </a:tc>
                <a:tc>
                  <a:txBody>
                    <a:bodyPr/>
                    <a:lstStyle/>
                    <a:p>
                      <a:r>
                        <a:rPr lang="en-US" dirty="0" smtClean="0"/>
                        <a:t>88-284 mcg</a:t>
                      </a:r>
                      <a:endParaRPr lang="en-US" dirty="0"/>
                    </a:p>
                  </a:txBody>
                  <a:tcPr/>
                </a:tc>
                <a:tc>
                  <a:txBody>
                    <a:bodyPr/>
                    <a:lstStyle/>
                    <a:p>
                      <a:r>
                        <a:rPr lang="en-US" dirty="0" smtClean="0"/>
                        <a:t>264-660 mcg</a:t>
                      </a:r>
                      <a:endParaRPr lang="en-US" dirty="0"/>
                    </a:p>
                  </a:txBody>
                  <a:tcPr/>
                </a:tc>
                <a:tc>
                  <a:txBody>
                    <a:bodyPr/>
                    <a:lstStyle/>
                    <a:p>
                      <a:r>
                        <a:rPr lang="en-US" dirty="0" smtClean="0"/>
                        <a:t>&gt;660 mcg</a:t>
                      </a:r>
                      <a:endParaRPr lang="en-US" dirty="0"/>
                    </a:p>
                  </a:txBody>
                  <a:tcPr/>
                </a:tc>
              </a:tr>
              <a:tr h="370840">
                <a:tc>
                  <a:txBody>
                    <a:bodyPr/>
                    <a:lstStyle/>
                    <a:p>
                      <a:r>
                        <a:rPr lang="en-US" dirty="0" err="1" smtClean="0"/>
                        <a:t>Budesonide</a:t>
                      </a:r>
                      <a:r>
                        <a:rPr lang="en-US" dirty="0" smtClean="0"/>
                        <a:t> DPI</a:t>
                      </a:r>
                    </a:p>
                    <a:p>
                      <a:r>
                        <a:rPr lang="en-US" dirty="0" smtClean="0"/>
                        <a:t>200</a:t>
                      </a:r>
                      <a:r>
                        <a:rPr lang="en-US" baseline="0" dirty="0" smtClean="0"/>
                        <a:t> </a:t>
                      </a:r>
                      <a:r>
                        <a:rPr lang="en-US" dirty="0" smtClean="0"/>
                        <a:t>mcg/</a:t>
                      </a:r>
                      <a:r>
                        <a:rPr lang="en-US" dirty="0" err="1" smtClean="0"/>
                        <a:t>inhal</a:t>
                      </a:r>
                      <a:r>
                        <a:rPr lang="en-US" baseline="0" dirty="0" smtClean="0"/>
                        <a:t>   </a:t>
                      </a:r>
                      <a:endParaRPr lang="en-US" dirty="0" smtClean="0"/>
                    </a:p>
                    <a:p>
                      <a:r>
                        <a:rPr lang="en-US" dirty="0" err="1" smtClean="0"/>
                        <a:t>Pulmicort</a:t>
                      </a:r>
                      <a:r>
                        <a:rPr lang="en-US" dirty="0" smtClean="0"/>
                        <a:t> BID</a:t>
                      </a:r>
                      <a:endParaRPr lang="en-US" dirty="0"/>
                    </a:p>
                  </a:txBody>
                  <a:tcPr/>
                </a:tc>
                <a:tc>
                  <a:txBody>
                    <a:bodyPr/>
                    <a:lstStyle/>
                    <a:p>
                      <a:r>
                        <a:rPr lang="en-US" dirty="0" smtClean="0"/>
                        <a:t>200-600 mcg</a:t>
                      </a:r>
                      <a:endParaRPr lang="en-US" dirty="0"/>
                    </a:p>
                  </a:txBody>
                  <a:tcPr/>
                </a:tc>
                <a:tc>
                  <a:txBody>
                    <a:bodyPr/>
                    <a:lstStyle/>
                    <a:p>
                      <a:r>
                        <a:rPr lang="en-US" dirty="0" smtClean="0"/>
                        <a:t>600-1200 mcg</a:t>
                      </a:r>
                      <a:endParaRPr lang="en-US" dirty="0"/>
                    </a:p>
                  </a:txBody>
                  <a:tcPr/>
                </a:tc>
                <a:tc>
                  <a:txBody>
                    <a:bodyPr/>
                    <a:lstStyle/>
                    <a:p>
                      <a:r>
                        <a:rPr lang="en-US" dirty="0" smtClean="0"/>
                        <a:t>&gt; 1200 mcg</a:t>
                      </a:r>
                      <a:endParaRPr lang="en-US" dirty="0"/>
                    </a:p>
                  </a:txBody>
                  <a:tcPr/>
                </a:tc>
              </a:tr>
              <a:tr h="370840">
                <a:tc>
                  <a:txBody>
                    <a:bodyPr/>
                    <a:lstStyle/>
                    <a:p>
                      <a:r>
                        <a:rPr lang="en-US" dirty="0" err="1" smtClean="0"/>
                        <a:t>Fluticasone</a:t>
                      </a:r>
                      <a:r>
                        <a:rPr lang="en-US" dirty="0" smtClean="0"/>
                        <a:t>/</a:t>
                      </a:r>
                    </a:p>
                    <a:p>
                      <a:r>
                        <a:rPr lang="en-US" dirty="0" err="1" smtClean="0"/>
                        <a:t>salmeterol</a:t>
                      </a:r>
                      <a:r>
                        <a:rPr lang="en-US" dirty="0" smtClean="0"/>
                        <a:t> DPI</a:t>
                      </a:r>
                    </a:p>
                    <a:p>
                      <a:r>
                        <a:rPr lang="en-US" dirty="0" smtClean="0"/>
                        <a:t>100,</a:t>
                      </a:r>
                      <a:r>
                        <a:rPr lang="en-US" baseline="0" dirty="0" smtClean="0"/>
                        <a:t> 250, 500 mcg/50 mcg</a:t>
                      </a:r>
                    </a:p>
                    <a:p>
                      <a:r>
                        <a:rPr lang="en-US" baseline="0" dirty="0" err="1" smtClean="0"/>
                        <a:t>Advair</a:t>
                      </a:r>
                      <a:r>
                        <a:rPr lang="en-US" baseline="0" dirty="0" smtClean="0"/>
                        <a:t> BID</a:t>
                      </a:r>
                      <a:endParaRPr lang="en-US" dirty="0"/>
                    </a:p>
                  </a:txBody>
                  <a:tcPr/>
                </a:tc>
                <a:tc>
                  <a:txBody>
                    <a:bodyPr/>
                    <a:lstStyle/>
                    <a:p>
                      <a:r>
                        <a:rPr lang="en-US" dirty="0" smtClean="0"/>
                        <a:t>100-300 mcg (</a:t>
                      </a:r>
                      <a:r>
                        <a:rPr lang="en-US" dirty="0" err="1" smtClean="0"/>
                        <a:t>fluticasone</a:t>
                      </a:r>
                      <a:r>
                        <a:rPr lang="en-US" dirty="0" smtClean="0"/>
                        <a:t>)</a:t>
                      </a:r>
                      <a:endParaRPr lang="en-US" dirty="0"/>
                    </a:p>
                  </a:txBody>
                  <a:tcPr/>
                </a:tc>
                <a:tc>
                  <a:txBody>
                    <a:bodyPr/>
                    <a:lstStyle/>
                    <a:p>
                      <a:r>
                        <a:rPr lang="en-US" dirty="0" smtClean="0"/>
                        <a:t>300-600 mcg (</a:t>
                      </a:r>
                      <a:r>
                        <a:rPr lang="en-US" dirty="0" err="1" smtClean="0"/>
                        <a:t>fluticasone</a:t>
                      </a:r>
                      <a:r>
                        <a:rPr lang="en-US" dirty="0" smtClean="0"/>
                        <a:t>)</a:t>
                      </a:r>
                      <a:endParaRPr lang="en-US" dirty="0"/>
                    </a:p>
                  </a:txBody>
                  <a:tcPr/>
                </a:tc>
                <a:tc>
                  <a:txBody>
                    <a:bodyPr/>
                    <a:lstStyle/>
                    <a:p>
                      <a:r>
                        <a:rPr lang="en-US" dirty="0" smtClean="0"/>
                        <a:t>&gt; 600 mcg (</a:t>
                      </a:r>
                      <a:r>
                        <a:rPr lang="en-US" dirty="0" err="1" smtClean="0"/>
                        <a:t>fluticasone</a:t>
                      </a:r>
                      <a:r>
                        <a:rPr lang="en-US" dirty="0" smtClean="0"/>
                        <a:t>)</a:t>
                      </a:r>
                      <a:endParaRPr lang="en-US" dirty="0"/>
                    </a:p>
                  </a:txBody>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fontAlgn="auto">
              <a:spcAft>
                <a:spcPts val="0"/>
              </a:spcAft>
              <a:defRPr/>
            </a:pPr>
            <a:r>
              <a:rPr lang="en-US" dirty="0" smtClean="0"/>
              <a:t>Steroid strengths and bioavailability (FPM Jan/Feb 2010)</a:t>
            </a:r>
            <a:endParaRPr lang="en-US" dirty="0"/>
          </a:p>
        </p:txBody>
      </p:sp>
      <p:sp>
        <p:nvSpPr>
          <p:cNvPr id="66562" name="Content Placeholder 4"/>
          <p:cNvSpPr>
            <a:spLocks noGrp="1"/>
          </p:cNvSpPr>
          <p:nvPr>
            <p:ph idx="1"/>
          </p:nvPr>
        </p:nvSpPr>
        <p:spPr/>
        <p:txBody>
          <a:bodyPr/>
          <a:lstStyle/>
          <a:p>
            <a:r>
              <a:rPr lang="en-US" smtClean="0"/>
              <a:t>Relative strengths:</a:t>
            </a:r>
          </a:p>
          <a:p>
            <a:pPr lvl="3"/>
            <a:r>
              <a:rPr lang="en-US" smtClean="0"/>
              <a:t>Fluticasone (Flovent) &gt; Budesonide (Pulmicort) = Beclomethasone (QVAR) &gt; Flunisolide (AeroBid)  = Triamcinolone (Azmacort)</a:t>
            </a:r>
          </a:p>
          <a:p>
            <a:pPr lvl="3">
              <a:buFont typeface="Wingdings 2" pitchFamily="18" charset="2"/>
              <a:buNone/>
            </a:pPr>
            <a:endParaRPr lang="en-US" smtClean="0"/>
          </a:p>
          <a:p>
            <a:pPr lvl="3"/>
            <a:endParaRPr lang="en-US" smtClean="0"/>
          </a:p>
          <a:p>
            <a:r>
              <a:rPr lang="en-US" smtClean="0"/>
              <a:t>Systemic bioavailability (contributes to side effects):</a:t>
            </a:r>
          </a:p>
          <a:p>
            <a:pPr lvl="3"/>
            <a:r>
              <a:rPr lang="en-US" smtClean="0"/>
              <a:t>20% - Triamcinolone, Flunisolide and </a:t>
            </a:r>
            <a:r>
              <a:rPr lang="en-US" b="1" smtClean="0"/>
              <a:t>B</a:t>
            </a:r>
            <a:r>
              <a:rPr lang="en-US" smtClean="0"/>
              <a:t>eclomethasone; 11% - Budesonide; 1% Fluticasone</a:t>
            </a:r>
          </a:p>
          <a:p>
            <a:pPr lvl="3"/>
            <a:endParaRPr lang="en-US"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Inhaled Steroids – Adverse Effects</a:t>
            </a:r>
            <a:endParaRPr lang="en-US" dirty="0"/>
          </a:p>
        </p:txBody>
      </p:sp>
      <p:sp>
        <p:nvSpPr>
          <p:cNvPr id="67586" name="Content Placeholder 2"/>
          <p:cNvSpPr>
            <a:spLocks noGrp="1"/>
          </p:cNvSpPr>
          <p:nvPr>
            <p:ph idx="1"/>
          </p:nvPr>
        </p:nvSpPr>
        <p:spPr/>
        <p:txBody>
          <a:bodyPr/>
          <a:lstStyle/>
          <a:p>
            <a:r>
              <a:rPr lang="en-US" smtClean="0"/>
              <a:t>Oral candidiasis</a:t>
            </a:r>
          </a:p>
          <a:p>
            <a:r>
              <a:rPr lang="en-US" smtClean="0"/>
              <a:t>Dysphonia (hoarseness)</a:t>
            </a:r>
          </a:p>
          <a:p>
            <a:r>
              <a:rPr lang="en-US" smtClean="0"/>
              <a:t>Reflex cough and bronchospasm</a:t>
            </a:r>
          </a:p>
          <a:p>
            <a:r>
              <a:rPr lang="en-US" smtClean="0"/>
              <a:t>No clinically relevant changes occur in hypothalmic-pituitary-adrenal axis function at </a:t>
            </a:r>
            <a:r>
              <a:rPr lang="en-US" smtClean="0">
                <a:solidFill>
                  <a:srgbClr val="FFFF00"/>
                </a:solidFill>
              </a:rPr>
              <a:t>low</a:t>
            </a:r>
            <a:r>
              <a:rPr lang="en-US" smtClean="0"/>
              <a:t> and </a:t>
            </a:r>
            <a:r>
              <a:rPr lang="en-US" smtClean="0">
                <a:solidFill>
                  <a:srgbClr val="FFFF00"/>
                </a:solidFill>
              </a:rPr>
              <a:t>medium</a:t>
            </a:r>
            <a:r>
              <a:rPr lang="en-US" smtClean="0"/>
              <a:t> doses</a:t>
            </a:r>
          </a:p>
          <a:p>
            <a:r>
              <a:rPr lang="en-US" smtClean="0"/>
              <a:t>They cost a lot!!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pPr fontAlgn="auto">
              <a:spcAft>
                <a:spcPts val="0"/>
              </a:spcAft>
              <a:defRPr/>
            </a:pPr>
            <a:r>
              <a:rPr lang="en-US" dirty="0" smtClean="0"/>
              <a:t>2008 Medical Letter cost estimates for Some Inhaled Corticosteroids 1 month supply</a:t>
            </a:r>
            <a:endParaRPr lang="en-US" dirty="0"/>
          </a:p>
        </p:txBody>
      </p:sp>
      <p:graphicFrame>
        <p:nvGraphicFramePr>
          <p:cNvPr id="4" name="Content Placeholder 3"/>
          <p:cNvGraphicFramePr>
            <a:graphicFrameLocks noGrp="1"/>
          </p:cNvGraphicFramePr>
          <p:nvPr>
            <p:ph idx="1"/>
          </p:nvPr>
        </p:nvGraphicFramePr>
        <p:xfrm>
          <a:off x="457200" y="2209800"/>
          <a:ext cx="8229600" cy="2967038"/>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Medication</a:t>
                      </a:r>
                      <a:endParaRPr lang="en-US" dirty="0"/>
                    </a:p>
                  </a:txBody>
                  <a:tcPr/>
                </a:tc>
                <a:tc>
                  <a:txBody>
                    <a:bodyPr/>
                    <a:lstStyle/>
                    <a:p>
                      <a:r>
                        <a:rPr lang="en-US" dirty="0" smtClean="0"/>
                        <a:t>Cost</a:t>
                      </a:r>
                      <a:endParaRPr lang="en-US" dirty="0"/>
                    </a:p>
                  </a:txBody>
                  <a:tcPr/>
                </a:tc>
              </a:tr>
              <a:tr h="370840">
                <a:tc>
                  <a:txBody>
                    <a:bodyPr/>
                    <a:lstStyle/>
                    <a:p>
                      <a:r>
                        <a:rPr lang="en-US" dirty="0" err="1" smtClean="0"/>
                        <a:t>Beclomethasone</a:t>
                      </a:r>
                      <a:r>
                        <a:rPr lang="en-US" dirty="0" smtClean="0"/>
                        <a:t> HFA</a:t>
                      </a:r>
                      <a:r>
                        <a:rPr lang="en-US" baseline="0" dirty="0" smtClean="0"/>
                        <a:t> MDI (QVAR)</a:t>
                      </a:r>
                      <a:endParaRPr lang="en-US" dirty="0"/>
                    </a:p>
                  </a:txBody>
                  <a:tcPr/>
                </a:tc>
                <a:tc>
                  <a:txBody>
                    <a:bodyPr/>
                    <a:lstStyle/>
                    <a:p>
                      <a:r>
                        <a:rPr lang="en-US" dirty="0" smtClean="0"/>
                        <a:t>71.25</a:t>
                      </a:r>
                      <a:endParaRPr lang="en-US" dirty="0"/>
                    </a:p>
                  </a:txBody>
                  <a:tcPr/>
                </a:tc>
              </a:tr>
              <a:tr h="370840">
                <a:tc>
                  <a:txBody>
                    <a:bodyPr/>
                    <a:lstStyle/>
                    <a:p>
                      <a:r>
                        <a:rPr lang="en-US" dirty="0" err="1" smtClean="0"/>
                        <a:t>Budesonide</a:t>
                      </a:r>
                      <a:r>
                        <a:rPr lang="en-US" dirty="0" smtClean="0"/>
                        <a:t> DPI  (</a:t>
                      </a:r>
                      <a:r>
                        <a:rPr lang="en-US" dirty="0" err="1" smtClean="0"/>
                        <a:t>Pulmicort</a:t>
                      </a:r>
                      <a:r>
                        <a:rPr lang="en-US" dirty="0" smtClean="0"/>
                        <a:t>)</a:t>
                      </a:r>
                      <a:endParaRPr lang="en-US" dirty="0"/>
                    </a:p>
                  </a:txBody>
                  <a:tcPr/>
                </a:tc>
                <a:tc>
                  <a:txBody>
                    <a:bodyPr/>
                    <a:lstStyle/>
                    <a:p>
                      <a:r>
                        <a:rPr lang="en-US" dirty="0" smtClean="0"/>
                        <a:t>134.88</a:t>
                      </a:r>
                      <a:endParaRPr lang="en-US" dirty="0"/>
                    </a:p>
                  </a:txBody>
                  <a:tcPr/>
                </a:tc>
              </a:tr>
              <a:tr h="370840">
                <a:tc>
                  <a:txBody>
                    <a:bodyPr/>
                    <a:lstStyle/>
                    <a:p>
                      <a:r>
                        <a:rPr lang="en-US" dirty="0" err="1" smtClean="0"/>
                        <a:t>Fluticasone</a:t>
                      </a:r>
                      <a:r>
                        <a:rPr lang="en-US" dirty="0" smtClean="0"/>
                        <a:t> HFA/MDI  (</a:t>
                      </a:r>
                      <a:r>
                        <a:rPr lang="en-US" dirty="0" err="1" smtClean="0"/>
                        <a:t>Flovent</a:t>
                      </a:r>
                      <a:r>
                        <a:rPr lang="en-US" dirty="0" smtClean="0"/>
                        <a:t>)</a:t>
                      </a:r>
                      <a:endParaRPr lang="en-US" dirty="0"/>
                    </a:p>
                  </a:txBody>
                  <a:tcPr/>
                </a:tc>
                <a:tc>
                  <a:txBody>
                    <a:bodyPr/>
                    <a:lstStyle/>
                    <a:p>
                      <a:r>
                        <a:rPr lang="en-US" dirty="0" smtClean="0"/>
                        <a:t>187.20/95.82</a:t>
                      </a:r>
                      <a:endParaRPr lang="en-US" dirty="0"/>
                    </a:p>
                  </a:txBody>
                  <a:tcPr/>
                </a:tc>
              </a:tr>
              <a:tr h="370840">
                <a:tc>
                  <a:txBody>
                    <a:bodyPr/>
                    <a:lstStyle/>
                    <a:p>
                      <a:r>
                        <a:rPr lang="en-US" dirty="0" err="1" smtClean="0"/>
                        <a:t>Mometasone</a:t>
                      </a:r>
                      <a:r>
                        <a:rPr lang="en-US" dirty="0" smtClean="0"/>
                        <a:t> DPI (</a:t>
                      </a:r>
                      <a:r>
                        <a:rPr lang="en-US" dirty="0" err="1" smtClean="0"/>
                        <a:t>Asmanex</a:t>
                      </a:r>
                      <a:r>
                        <a:rPr lang="en-US" dirty="0" smtClean="0"/>
                        <a:t>)</a:t>
                      </a:r>
                      <a:endParaRPr lang="en-US" dirty="0"/>
                    </a:p>
                  </a:txBody>
                  <a:tcPr/>
                </a:tc>
                <a:tc>
                  <a:txBody>
                    <a:bodyPr/>
                    <a:lstStyle/>
                    <a:p>
                      <a:r>
                        <a:rPr lang="en-US" dirty="0" smtClean="0"/>
                        <a:t>113.92</a:t>
                      </a:r>
                      <a:endParaRPr lang="en-US" dirty="0"/>
                    </a:p>
                  </a:txBody>
                  <a:tcPr/>
                </a:tc>
              </a:tr>
              <a:tr h="370840">
                <a:tc>
                  <a:txBody>
                    <a:bodyPr/>
                    <a:lstStyle/>
                    <a:p>
                      <a:r>
                        <a:rPr lang="en-US" dirty="0" err="1" smtClean="0"/>
                        <a:t>Triamcinolone</a:t>
                      </a:r>
                      <a:r>
                        <a:rPr lang="en-US" dirty="0" smtClean="0"/>
                        <a:t> (</a:t>
                      </a:r>
                      <a:r>
                        <a:rPr lang="en-US" dirty="0" err="1" smtClean="0"/>
                        <a:t>Azmacort</a:t>
                      </a:r>
                      <a:r>
                        <a:rPr lang="en-US" dirty="0" smtClean="0"/>
                        <a:t>)</a:t>
                      </a:r>
                      <a:endParaRPr lang="en-US" dirty="0"/>
                    </a:p>
                  </a:txBody>
                  <a:tcPr/>
                </a:tc>
                <a:tc>
                  <a:txBody>
                    <a:bodyPr/>
                    <a:lstStyle/>
                    <a:p>
                      <a:r>
                        <a:rPr lang="en-US" dirty="0" smtClean="0"/>
                        <a:t>145.20</a:t>
                      </a:r>
                      <a:endParaRPr lang="en-US" dirty="0"/>
                    </a:p>
                  </a:txBody>
                  <a:tcPr/>
                </a:tc>
              </a:tr>
              <a:tr h="370840">
                <a:tc>
                  <a:txBody>
                    <a:bodyPr/>
                    <a:lstStyle/>
                    <a:p>
                      <a:r>
                        <a:rPr lang="en-US" dirty="0" err="1" smtClean="0"/>
                        <a:t>Ciclesonide</a:t>
                      </a:r>
                      <a:r>
                        <a:rPr lang="en-US" dirty="0" smtClean="0"/>
                        <a:t> HFA (</a:t>
                      </a:r>
                      <a:r>
                        <a:rPr lang="en-US" dirty="0" err="1" smtClean="0"/>
                        <a:t>Alvesco</a:t>
                      </a:r>
                      <a:r>
                        <a:rPr lang="en-US" dirty="0" smtClean="0"/>
                        <a:t>)</a:t>
                      </a:r>
                      <a:endParaRPr lang="en-US" dirty="0"/>
                    </a:p>
                  </a:txBody>
                  <a:tcPr/>
                </a:tc>
                <a:tc>
                  <a:txBody>
                    <a:bodyPr/>
                    <a:lstStyle/>
                    <a:p>
                      <a:r>
                        <a:rPr lang="en-US" dirty="0" smtClean="0"/>
                        <a:t>139.08</a:t>
                      </a:r>
                      <a:endParaRPr lang="en-US" dirty="0"/>
                    </a:p>
                  </a:txBody>
                  <a:tcPr/>
                </a:tc>
              </a:tr>
              <a:tr h="370840">
                <a:tc>
                  <a:txBody>
                    <a:bodyPr/>
                    <a:lstStyle/>
                    <a:p>
                      <a:r>
                        <a:rPr lang="en-US" dirty="0" err="1" smtClean="0"/>
                        <a:t>Flunisolide</a:t>
                      </a:r>
                      <a:r>
                        <a:rPr lang="en-US" baseline="0" dirty="0" smtClean="0"/>
                        <a:t> MDI (</a:t>
                      </a:r>
                      <a:r>
                        <a:rPr lang="en-US" baseline="0" dirty="0" err="1" smtClean="0"/>
                        <a:t>AeroBid</a:t>
                      </a:r>
                      <a:r>
                        <a:rPr lang="en-US" baseline="0" dirty="0" smtClean="0"/>
                        <a:t>)</a:t>
                      </a:r>
                      <a:endParaRPr lang="en-US" dirty="0"/>
                    </a:p>
                  </a:txBody>
                  <a:tcPr/>
                </a:tc>
                <a:tc>
                  <a:txBody>
                    <a:bodyPr/>
                    <a:lstStyle/>
                    <a:p>
                      <a:r>
                        <a:rPr lang="en-US" dirty="0" smtClean="0"/>
                        <a:t>90.51</a:t>
                      </a:r>
                      <a:endParaRPr lang="en-US" dirty="0"/>
                    </a:p>
                  </a:txBody>
                  <a:tcPr/>
                </a:tc>
              </a:tr>
            </a:tbl>
          </a:graphicData>
        </a:graphic>
      </p:graphicFrame>
      <p:sp>
        <p:nvSpPr>
          <p:cNvPr id="5" name="TextBox 4"/>
          <p:cNvSpPr txBox="1">
            <a:spLocks noChangeArrowheads="1"/>
          </p:cNvSpPr>
          <p:nvPr/>
        </p:nvSpPr>
        <p:spPr bwMode="auto">
          <a:xfrm>
            <a:off x="4191000" y="5791200"/>
            <a:ext cx="1438275" cy="646113"/>
          </a:xfrm>
          <a:prstGeom prst="rect">
            <a:avLst/>
          </a:prstGeom>
          <a:noFill/>
          <a:ln w="9525">
            <a:noFill/>
            <a:miter lim="800000"/>
            <a:headEnd/>
            <a:tailEnd/>
          </a:ln>
        </p:spPr>
        <p:txBody>
          <a:bodyPr wrap="none">
            <a:spAutoFit/>
          </a:bodyPr>
          <a:lstStyle/>
          <a:p>
            <a:pPr algn="ctr"/>
            <a:r>
              <a:rPr lang="en-US" sz="3600" b="1">
                <a:solidFill>
                  <a:srgbClr val="FFC000"/>
                </a:solidFill>
                <a:latin typeface="Constantia" pitchFamily="18" charset="0"/>
              </a:rPr>
              <a:t>WOW</a:t>
            </a:r>
          </a:p>
        </p:txBody>
      </p:sp>
      <p:sp>
        <p:nvSpPr>
          <p:cNvPr id="68640" name="TextBox 5"/>
          <p:cNvSpPr txBox="1">
            <a:spLocks noChangeArrowheads="1"/>
          </p:cNvSpPr>
          <p:nvPr/>
        </p:nvSpPr>
        <p:spPr bwMode="auto">
          <a:xfrm>
            <a:off x="762000" y="6553200"/>
            <a:ext cx="4940300" cy="369888"/>
          </a:xfrm>
          <a:prstGeom prst="rect">
            <a:avLst/>
          </a:prstGeom>
          <a:noFill/>
          <a:ln w="9525">
            <a:noFill/>
            <a:miter lim="800000"/>
            <a:headEnd/>
            <a:tailEnd/>
          </a:ln>
        </p:spPr>
        <p:txBody>
          <a:bodyPr wrap="none">
            <a:spAutoFit/>
          </a:bodyPr>
          <a:lstStyle/>
          <a:p>
            <a:r>
              <a:rPr lang="en-US">
                <a:latin typeface="Constantia" pitchFamily="18" charset="0"/>
              </a:rPr>
              <a:t>Medical Letter Vol. 6 (Issue 76)  December 2008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smtClean="0"/>
              <a:t>True/False</a:t>
            </a:r>
          </a:p>
        </p:txBody>
      </p:sp>
      <p:sp>
        <p:nvSpPr>
          <p:cNvPr id="3" name="Content Placeholder 2"/>
          <p:cNvSpPr>
            <a:spLocks noGrp="1"/>
          </p:cNvSpPr>
          <p:nvPr>
            <p:ph idx="1"/>
          </p:nvPr>
        </p:nvSpPr>
        <p:spPr>
          <a:xfrm>
            <a:off x="457200" y="1935480"/>
            <a:ext cx="8229600" cy="4389120"/>
          </a:xfrm>
        </p:spPr>
        <p:txBody>
          <a:bodyPr>
            <a:normAutofit fontScale="92500" lnSpcReduction="10000"/>
          </a:bodyPr>
          <a:lstStyle/>
          <a:p>
            <a:pPr marL="514350" indent="-514350" fontAlgn="auto">
              <a:spcAft>
                <a:spcPts val="0"/>
              </a:spcAft>
              <a:buClr>
                <a:schemeClr val="accent3"/>
              </a:buClr>
              <a:buFont typeface="Wingdings 2"/>
              <a:buNone/>
              <a:defRPr/>
            </a:pPr>
            <a:r>
              <a:rPr lang="en-US" dirty="0" smtClean="0"/>
              <a:t>1)  Best choice for a 6 year old with mild persistent asthma is an inhaled corticosteroid </a:t>
            </a:r>
            <a:endParaRPr lang="en-US" dirty="0" smtClean="0">
              <a:solidFill>
                <a:srgbClr val="FFFF00"/>
              </a:solidFill>
            </a:endParaRPr>
          </a:p>
          <a:p>
            <a:pPr marL="274320" indent="-274320" fontAlgn="auto">
              <a:spcAft>
                <a:spcPts val="0"/>
              </a:spcAft>
              <a:buClr>
                <a:schemeClr val="accent3"/>
              </a:buClr>
              <a:buFont typeface="Wingdings 2"/>
              <a:buNone/>
              <a:defRPr/>
            </a:pPr>
            <a:r>
              <a:rPr lang="en-US" dirty="0" smtClean="0"/>
              <a:t>2)  Best choice for an 18 year old with mild persistent asthma is an inhaled corticosteroid</a:t>
            </a:r>
          </a:p>
          <a:p>
            <a:pPr marL="274320" indent="-274320" fontAlgn="auto">
              <a:spcAft>
                <a:spcPts val="0"/>
              </a:spcAft>
              <a:buClr>
                <a:schemeClr val="accent3"/>
              </a:buClr>
              <a:buFont typeface="Wingdings 2"/>
              <a:buNone/>
              <a:defRPr/>
            </a:pPr>
            <a:r>
              <a:rPr lang="en-US" dirty="0" smtClean="0"/>
              <a:t>3)  Best choice for a pregnant woman with mild persistent asthma is an inhaled corticosteroids</a:t>
            </a:r>
          </a:p>
          <a:p>
            <a:pPr marL="274320" indent="-274320" fontAlgn="auto">
              <a:spcAft>
                <a:spcPts val="0"/>
              </a:spcAft>
              <a:buClr>
                <a:schemeClr val="accent3"/>
              </a:buClr>
              <a:buFont typeface="Wingdings 2"/>
              <a:buNone/>
              <a:defRPr/>
            </a:pPr>
            <a:r>
              <a:rPr lang="en-US" dirty="0" smtClean="0"/>
              <a:t>4)  Inhaled corticosteroids at a low dose do not cause any of the following:</a:t>
            </a:r>
            <a:endParaRPr lang="en-US" dirty="0" smtClean="0">
              <a:solidFill>
                <a:srgbClr val="FFFF00"/>
              </a:solidFill>
            </a:endParaRPr>
          </a:p>
          <a:p>
            <a:pPr lvl="5">
              <a:defRPr/>
            </a:pPr>
            <a:r>
              <a:rPr lang="en-US" dirty="0" smtClean="0"/>
              <a:t>Glaucoma</a:t>
            </a:r>
          </a:p>
          <a:p>
            <a:pPr lvl="5">
              <a:defRPr/>
            </a:pPr>
            <a:r>
              <a:rPr lang="en-US" dirty="0" smtClean="0"/>
              <a:t>Bone loss</a:t>
            </a:r>
          </a:p>
          <a:p>
            <a:pPr lvl="5">
              <a:defRPr/>
            </a:pPr>
            <a:r>
              <a:rPr lang="en-US" dirty="0" smtClean="0"/>
              <a:t>Growth reduction</a:t>
            </a:r>
          </a:p>
          <a:p>
            <a:pPr lvl="5">
              <a:defRPr/>
            </a:pPr>
            <a:r>
              <a:rPr lang="en-US" dirty="0" smtClean="0"/>
              <a:t>Cataracts</a:t>
            </a:r>
          </a:p>
          <a:p>
            <a:pPr marL="274320" indent="-274320" fontAlgn="auto">
              <a:spcAft>
                <a:spcPts val="0"/>
              </a:spcAft>
              <a:buClr>
                <a:schemeClr val="accent3"/>
              </a:buClr>
              <a:buFont typeface="Wingdings 2"/>
              <a:buNone/>
              <a:defRPr/>
            </a:pPr>
            <a:endParaRPr lang="en-US"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n-US" smtClean="0"/>
              <a:t>True/False (continued)</a:t>
            </a:r>
          </a:p>
        </p:txBody>
      </p:sp>
      <p:sp>
        <p:nvSpPr>
          <p:cNvPr id="70658" name="Content Placeholder 2"/>
          <p:cNvSpPr>
            <a:spLocks noGrp="1"/>
          </p:cNvSpPr>
          <p:nvPr>
            <p:ph idx="1"/>
          </p:nvPr>
        </p:nvSpPr>
        <p:spPr/>
        <p:txBody>
          <a:bodyPr/>
          <a:lstStyle/>
          <a:p>
            <a:r>
              <a:rPr lang="en-US" smtClean="0"/>
              <a:t>Inhaled corticosteroids CAN prevent airway wall remodeling (we already talked about this!)</a:t>
            </a:r>
          </a:p>
          <a:p>
            <a:r>
              <a:rPr lang="en-US" smtClean="0"/>
              <a:t>During an asthma exacerbation doubling the inhaled corticosteroid dose may be of value</a:t>
            </a:r>
          </a:p>
          <a:p>
            <a:endParaRPr lang="en-US" smtClean="0"/>
          </a:p>
          <a:p>
            <a:endParaRPr lang="en-US" smtClean="0"/>
          </a:p>
          <a:p>
            <a:pPr>
              <a:buFont typeface="Wingdings 2" pitchFamily="18" charset="2"/>
              <a:buNone/>
            </a:pPr>
            <a:r>
              <a:rPr lang="en-US" smtClean="0"/>
              <a:t>	</a:t>
            </a:r>
            <a:endParaRPr lang="en-US" sz="2400" smtClean="0">
              <a:solidFill>
                <a:srgbClr val="FFFF0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chemeClr val="bg2">
                    <a:lumMod val="40000"/>
                    <a:lumOff val="60000"/>
                  </a:schemeClr>
                </a:solidFill>
              </a:rPr>
              <a:t>Pretest #4</a:t>
            </a:r>
            <a:endParaRPr lang="en-US" dirty="0">
              <a:solidFill>
                <a:schemeClr val="bg2">
                  <a:lumMod val="40000"/>
                  <a:lumOff val="60000"/>
                </a:schemeClr>
              </a:solidFill>
            </a:endParaRPr>
          </a:p>
        </p:txBody>
      </p:sp>
      <p:sp>
        <p:nvSpPr>
          <p:cNvPr id="3" name="Content Placeholder 2"/>
          <p:cNvSpPr>
            <a:spLocks noGrp="1"/>
          </p:cNvSpPr>
          <p:nvPr>
            <p:ph idx="1"/>
          </p:nvPr>
        </p:nvSpPr>
        <p:spPr/>
        <p:txBody>
          <a:bodyPr/>
          <a:lstStyle/>
          <a:p>
            <a:pPr marL="514350" indent="-514350">
              <a:buFont typeface="Wingdings 2" pitchFamily="18" charset="2"/>
              <a:buNone/>
            </a:pPr>
            <a:r>
              <a:rPr lang="en-US" smtClean="0">
                <a:solidFill>
                  <a:srgbClr val="FFFF00"/>
                </a:solidFill>
              </a:rPr>
              <a:t>4)  Steroid inhalers work very quickly, usually within a day or two.</a:t>
            </a:r>
          </a:p>
          <a:p>
            <a:pPr marL="514350" indent="-514350">
              <a:buFont typeface="Wingdings 2" pitchFamily="18" charset="2"/>
              <a:buNone/>
            </a:pPr>
            <a:r>
              <a:rPr lang="en-US" smtClean="0">
                <a:solidFill>
                  <a:srgbClr val="FFC000"/>
                </a:solidFill>
              </a:rPr>
              <a:t>				FALSE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US" smtClean="0"/>
              <a:t>Inhaled corticosteroids</a:t>
            </a:r>
          </a:p>
        </p:txBody>
      </p:sp>
      <p:sp>
        <p:nvSpPr>
          <p:cNvPr id="72706" name="Content Placeholder 2"/>
          <p:cNvSpPr>
            <a:spLocks noGrp="1"/>
          </p:cNvSpPr>
          <p:nvPr>
            <p:ph idx="1"/>
          </p:nvPr>
        </p:nvSpPr>
        <p:spPr/>
        <p:txBody>
          <a:bodyPr/>
          <a:lstStyle/>
          <a:p>
            <a:pPr>
              <a:buFont typeface="Wingdings 2" pitchFamily="18" charset="2"/>
              <a:buNone/>
            </a:pPr>
            <a:r>
              <a:rPr lang="en-US" smtClean="0"/>
              <a:t>Can take up to </a:t>
            </a:r>
            <a:r>
              <a:rPr lang="en-US" smtClean="0">
                <a:solidFill>
                  <a:srgbClr val="FFFF00"/>
                </a:solidFill>
              </a:rPr>
              <a:t>1-2 months </a:t>
            </a:r>
            <a:r>
              <a:rPr lang="en-US" smtClean="0"/>
              <a:t>to achieve full benefit</a:t>
            </a:r>
          </a:p>
          <a:p>
            <a:endParaRPr lang="en-US" smtClean="0"/>
          </a:p>
          <a:p>
            <a:pPr>
              <a:buFont typeface="Wingdings 2" pitchFamily="18" charset="2"/>
              <a:buNone/>
            </a:pPr>
            <a:r>
              <a:rPr lang="en-US" smtClean="0"/>
              <a:t>Not particularly helpful in acute exacerbations </a:t>
            </a:r>
          </a:p>
          <a:p>
            <a:pPr>
              <a:buFont typeface="Wingdings 2" pitchFamily="18" charset="2"/>
              <a:buNone/>
            </a:pPr>
            <a:endParaRPr lang="en-US" smtClean="0"/>
          </a:p>
          <a:p>
            <a:pPr>
              <a:buFont typeface="Wingdings 2" pitchFamily="18" charset="2"/>
              <a:buNone/>
            </a:pPr>
            <a:endParaRPr lang="en-US" smtClean="0"/>
          </a:p>
        </p:txBody>
      </p:sp>
      <p:sp>
        <p:nvSpPr>
          <p:cNvPr id="72707" name="Rectangle 3"/>
          <p:cNvSpPr>
            <a:spLocks noChangeArrowheads="1"/>
          </p:cNvSpPr>
          <p:nvPr/>
        </p:nvSpPr>
        <p:spPr bwMode="auto">
          <a:xfrm>
            <a:off x="2286000" y="3105150"/>
            <a:ext cx="4572000" cy="369888"/>
          </a:xfrm>
          <a:prstGeom prst="rect">
            <a:avLst/>
          </a:prstGeom>
          <a:noFill/>
          <a:ln w="9525">
            <a:noFill/>
            <a:miter lim="800000"/>
            <a:headEnd/>
            <a:tailEnd/>
          </a:ln>
        </p:spPr>
        <p:txBody>
          <a:bodyPr>
            <a:spAutoFit/>
          </a:bodyPr>
          <a:lstStyle/>
          <a:p>
            <a:endParaRPr lang="en-US">
              <a:latin typeface="Constantia"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chemeClr val="bg2">
                    <a:lumMod val="40000"/>
                    <a:lumOff val="60000"/>
                  </a:schemeClr>
                </a:solidFill>
              </a:rPr>
              <a:t>Pretest #5</a:t>
            </a:r>
            <a:endParaRPr lang="en-US" dirty="0">
              <a:solidFill>
                <a:schemeClr val="bg2">
                  <a:lumMod val="40000"/>
                  <a:lumOff val="60000"/>
                </a:schemeClr>
              </a:solidFill>
            </a:endParaRPr>
          </a:p>
        </p:txBody>
      </p:sp>
      <p:sp>
        <p:nvSpPr>
          <p:cNvPr id="3" name="Content Placeholder 2"/>
          <p:cNvSpPr>
            <a:spLocks noGrp="1"/>
          </p:cNvSpPr>
          <p:nvPr>
            <p:ph idx="1"/>
          </p:nvPr>
        </p:nvSpPr>
        <p:spPr/>
        <p:txBody>
          <a:bodyPr/>
          <a:lstStyle/>
          <a:p>
            <a:pPr>
              <a:buFont typeface="Wingdings 2" pitchFamily="18" charset="2"/>
              <a:buNone/>
            </a:pPr>
            <a:r>
              <a:rPr lang="en-US" smtClean="0">
                <a:solidFill>
                  <a:srgbClr val="FFFF00"/>
                </a:solidFill>
              </a:rPr>
              <a:t>5) Asthmatics with an exacerbation need antibiotics, nebulizer treatment, and need their inhaled steroids doubled</a:t>
            </a:r>
          </a:p>
          <a:p>
            <a:pPr>
              <a:buFont typeface="Wingdings 2" pitchFamily="18" charset="2"/>
              <a:buNone/>
            </a:pPr>
            <a:endParaRPr lang="en-US" smtClean="0"/>
          </a:p>
          <a:p>
            <a:pPr>
              <a:buFont typeface="Wingdings 2" pitchFamily="18" charset="2"/>
              <a:buNone/>
            </a:pPr>
            <a:endParaRPr lang="en-US" smtClean="0"/>
          </a:p>
          <a:p>
            <a:pPr algn="ctr">
              <a:buFont typeface="Wingdings 2" pitchFamily="18" charset="2"/>
              <a:buNone/>
            </a:pPr>
            <a:r>
              <a:rPr lang="en-US" sz="4000" smtClean="0">
                <a:solidFill>
                  <a:srgbClr val="FFC000"/>
                </a:solidFill>
              </a:rPr>
              <a:t>FALSE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t>What I’m not:</a:t>
            </a:r>
          </a:p>
        </p:txBody>
      </p:sp>
      <p:sp>
        <p:nvSpPr>
          <p:cNvPr id="19458" name="Content Placeholder 2"/>
          <p:cNvSpPr>
            <a:spLocks noGrp="1"/>
          </p:cNvSpPr>
          <p:nvPr>
            <p:ph idx="1"/>
          </p:nvPr>
        </p:nvSpPr>
        <p:spPr/>
        <p:txBody>
          <a:bodyPr/>
          <a:lstStyle/>
          <a:p>
            <a:r>
              <a:rPr lang="en-US" smtClean="0"/>
              <a:t>A pulmonologist</a:t>
            </a:r>
          </a:p>
          <a:p>
            <a:r>
              <a:rPr lang="en-US" smtClean="0"/>
              <a:t>An allergist</a:t>
            </a:r>
          </a:p>
          <a:p>
            <a:r>
              <a:rPr lang="en-US" smtClean="0"/>
              <a:t>An asthma expert</a:t>
            </a:r>
          </a:p>
          <a:p>
            <a:r>
              <a:rPr lang="en-US" smtClean="0"/>
              <a:t>A pharmacologist</a:t>
            </a:r>
          </a:p>
          <a:p>
            <a:r>
              <a:rPr lang="en-US" smtClean="0"/>
              <a:t>A pathologist</a:t>
            </a:r>
          </a:p>
          <a:p>
            <a:r>
              <a:rPr lang="en-US" smtClean="0"/>
              <a:t>A researcher</a:t>
            </a:r>
          </a:p>
          <a:p>
            <a:endParaRPr lang="en-US" smtClean="0"/>
          </a:p>
          <a:p>
            <a:pPr>
              <a:buFont typeface="Wingdings 2" pitchFamily="18" charset="2"/>
              <a:buNone/>
            </a:pPr>
            <a:r>
              <a:rPr lang="en-US" smtClean="0"/>
              <a:t>I’m not better or different than you (probably a little more up to date?)</a:t>
            </a:r>
          </a:p>
          <a:p>
            <a:pPr>
              <a:buFont typeface="Wingdings 2" pitchFamily="18" charset="2"/>
              <a:buNone/>
            </a:pPr>
            <a:endParaRPr lang="en-US" smtClean="0"/>
          </a:p>
          <a:p>
            <a:endParaRPr lang="en-US" smtClean="0"/>
          </a:p>
          <a:p>
            <a:endParaRPr lang="en-US" smtClean="0"/>
          </a:p>
          <a:p>
            <a:endParaRPr lang="en-US" smtClean="0"/>
          </a:p>
          <a:p>
            <a:endParaRPr lang="en-US"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Treatment of Asthma Exacerbations at Home</a:t>
            </a:r>
            <a:endParaRPr lang="en-US" dirty="0"/>
          </a:p>
        </p:txBody>
      </p:sp>
      <p:sp>
        <p:nvSpPr>
          <p:cNvPr id="3" name="Content Placeholder 2"/>
          <p:cNvSpPr>
            <a:spLocks noGrp="1"/>
          </p:cNvSpPr>
          <p:nvPr>
            <p:ph idx="1"/>
          </p:nvPr>
        </p:nvSpPr>
        <p:spPr/>
        <p:txBody>
          <a:bodyPr>
            <a:normAutofit fontScale="92500"/>
          </a:bodyPr>
          <a:lstStyle/>
          <a:p>
            <a:pPr marL="274320" indent="-274320" fontAlgn="auto">
              <a:spcAft>
                <a:spcPts val="0"/>
              </a:spcAft>
              <a:buClr>
                <a:schemeClr val="accent3"/>
              </a:buClr>
              <a:buFont typeface="Wingdings 2"/>
              <a:buChar char=""/>
              <a:defRPr/>
            </a:pPr>
            <a:r>
              <a:rPr lang="en-US" dirty="0" smtClean="0"/>
              <a:t>Summarizing EPR 3 results and recommendations</a:t>
            </a:r>
          </a:p>
          <a:p>
            <a:pPr marL="640080" lvl="1" indent="-246888" fontAlgn="auto">
              <a:spcAft>
                <a:spcPts val="0"/>
              </a:spcAft>
              <a:buFont typeface="Wingdings 2"/>
              <a:buChar char=""/>
              <a:defRPr/>
            </a:pPr>
            <a:r>
              <a:rPr lang="en-US" dirty="0" smtClean="0"/>
              <a:t>1) Home treatment begins with peak flow measurements</a:t>
            </a:r>
          </a:p>
          <a:p>
            <a:pPr marL="640080" lvl="1" indent="-246888" fontAlgn="auto">
              <a:spcAft>
                <a:spcPts val="0"/>
              </a:spcAft>
              <a:buFont typeface="Wingdings 2"/>
              <a:buChar char=""/>
              <a:defRPr/>
            </a:pPr>
            <a:r>
              <a:rPr lang="en-US" dirty="0" smtClean="0"/>
              <a:t>2) Increase the frequency of SABA </a:t>
            </a:r>
            <a:r>
              <a:rPr lang="en-US" dirty="0" smtClean="0">
                <a:solidFill>
                  <a:srgbClr val="FFC000"/>
                </a:solidFill>
              </a:rPr>
              <a:t>(Evidence A)</a:t>
            </a:r>
          </a:p>
          <a:p>
            <a:pPr marL="640080" lvl="1" indent="-246888" fontAlgn="auto">
              <a:spcAft>
                <a:spcPts val="0"/>
              </a:spcAft>
              <a:buFont typeface="Wingdings 2"/>
              <a:buChar char=""/>
              <a:defRPr/>
            </a:pPr>
            <a:r>
              <a:rPr lang="en-US" dirty="0" smtClean="0"/>
              <a:t>3) Initiate oral systemic corticosteroid treatment under certain circumstances </a:t>
            </a:r>
            <a:r>
              <a:rPr lang="en-US" dirty="0" smtClean="0">
                <a:solidFill>
                  <a:srgbClr val="FFC000"/>
                </a:solidFill>
              </a:rPr>
              <a:t>(Evidence A)</a:t>
            </a:r>
          </a:p>
          <a:p>
            <a:pPr marL="640080" lvl="1" indent="-246888" fontAlgn="auto">
              <a:spcAft>
                <a:spcPts val="0"/>
              </a:spcAft>
              <a:buFont typeface="Wingdings 2"/>
              <a:buChar char=""/>
              <a:defRPr/>
            </a:pPr>
            <a:r>
              <a:rPr lang="en-US" dirty="0" smtClean="0"/>
              <a:t>4) Doubling the ICS dose is not sufficient </a:t>
            </a:r>
            <a:r>
              <a:rPr lang="en-US" dirty="0" smtClean="0">
                <a:solidFill>
                  <a:srgbClr val="FFC000"/>
                </a:solidFill>
              </a:rPr>
              <a:t>(Evidence B) </a:t>
            </a:r>
            <a:r>
              <a:rPr lang="en-US" dirty="0" smtClean="0"/>
              <a:t>[ see next page]</a:t>
            </a:r>
          </a:p>
          <a:p>
            <a:pPr marL="640080" lvl="1" indent="-246888" fontAlgn="auto">
              <a:spcAft>
                <a:spcPts val="0"/>
              </a:spcAft>
              <a:buFont typeface="Wingdings 2"/>
              <a:buChar char=""/>
              <a:defRPr/>
            </a:pPr>
            <a:r>
              <a:rPr lang="en-US" dirty="0" smtClean="0"/>
              <a:t>5) Continue more intensive treatment for several days.</a:t>
            </a:r>
          </a:p>
          <a:p>
            <a:pPr marL="640080" lvl="1" indent="-246888" fontAlgn="auto">
              <a:spcAft>
                <a:spcPts val="0"/>
              </a:spcAft>
              <a:buFont typeface="Wingdings 2"/>
              <a:buChar char=""/>
              <a:defRPr/>
            </a:pPr>
            <a:endParaRPr lang="en-US" dirty="0" smtClean="0"/>
          </a:p>
          <a:p>
            <a:pPr marL="640080" lvl="1" indent="-246888" fontAlgn="auto">
              <a:spcAft>
                <a:spcPts val="0"/>
              </a:spcAft>
              <a:buFont typeface="Wingdings 2"/>
              <a:buChar char=""/>
              <a:defRPr/>
            </a:pPr>
            <a:r>
              <a:rPr lang="en-US" dirty="0" smtClean="0"/>
              <a:t>For asthma exacerbations antibiotics are not helpful unless a bacterial infection is suspected!</a:t>
            </a:r>
            <a:r>
              <a:rPr lang="en-US" dirty="0" smtClean="0">
                <a:solidFill>
                  <a:srgbClr val="FFC000"/>
                </a:solidFill>
              </a:rPr>
              <a:t> (A)</a:t>
            </a:r>
            <a:endParaRPr lang="en-US" dirty="0">
              <a:solidFill>
                <a:srgbClr val="FFC00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The data on doubling inhaled steroids (Myth-Busting)</a:t>
            </a:r>
            <a:endParaRPr lang="en-US" dirty="0"/>
          </a:p>
        </p:txBody>
      </p:sp>
      <p:sp>
        <p:nvSpPr>
          <p:cNvPr id="3" name="Content Placeholder 2"/>
          <p:cNvSpPr>
            <a:spLocks noGrp="1"/>
          </p:cNvSpPr>
          <p:nvPr>
            <p:ph idx="1"/>
          </p:nvPr>
        </p:nvSpPr>
        <p:spPr/>
        <p:txBody>
          <a:bodyPr>
            <a:normAutofit fontScale="85000" lnSpcReduction="20000"/>
          </a:bodyPr>
          <a:lstStyle/>
          <a:p>
            <a:pPr marL="274320" indent="-274320" fontAlgn="auto">
              <a:spcAft>
                <a:spcPts val="0"/>
              </a:spcAft>
              <a:buClr>
                <a:schemeClr val="accent3"/>
              </a:buClr>
              <a:buFont typeface="Wingdings 2"/>
              <a:buNone/>
              <a:defRPr/>
            </a:pPr>
            <a:r>
              <a:rPr lang="en-US" dirty="0" smtClean="0"/>
              <a:t>Flagship study:  Lancet 2004  Harrison, et al</a:t>
            </a:r>
          </a:p>
          <a:p>
            <a:pPr marL="274320" indent="-274320" fontAlgn="auto">
              <a:spcAft>
                <a:spcPts val="0"/>
              </a:spcAft>
              <a:buClr>
                <a:schemeClr val="accent3"/>
              </a:buClr>
              <a:buFont typeface="Wingdings 2"/>
              <a:buNone/>
              <a:defRPr/>
            </a:pPr>
            <a:endParaRPr lang="en-US" dirty="0" smtClean="0"/>
          </a:p>
          <a:p>
            <a:pPr marL="274320" indent="-274320" fontAlgn="auto">
              <a:spcAft>
                <a:spcPts val="0"/>
              </a:spcAft>
              <a:buClr>
                <a:schemeClr val="accent3"/>
              </a:buClr>
              <a:buFont typeface="Wingdings 2"/>
              <a:buNone/>
              <a:defRPr/>
            </a:pPr>
            <a:r>
              <a:rPr lang="en-US" dirty="0" smtClean="0"/>
              <a:t>390 subjects with asthma who were at risk for exacerbation, monitored peak flows</a:t>
            </a:r>
          </a:p>
          <a:p>
            <a:pPr marL="274320" indent="-274320" fontAlgn="auto">
              <a:spcAft>
                <a:spcPts val="0"/>
              </a:spcAft>
              <a:buClr>
                <a:schemeClr val="accent3"/>
              </a:buClr>
              <a:buFont typeface="Wingdings 2"/>
              <a:buNone/>
              <a:defRPr/>
            </a:pPr>
            <a:endParaRPr lang="en-US" dirty="0" smtClean="0"/>
          </a:p>
          <a:p>
            <a:pPr marL="274320" indent="-274320" fontAlgn="auto">
              <a:spcAft>
                <a:spcPts val="0"/>
              </a:spcAft>
              <a:buClr>
                <a:schemeClr val="accent3"/>
              </a:buClr>
              <a:buFont typeface="Wingdings 2"/>
              <a:buNone/>
              <a:defRPr/>
            </a:pPr>
            <a:r>
              <a:rPr lang="en-US" dirty="0" smtClean="0"/>
              <a:t>When peak flows deteriorated or when increase in </a:t>
            </a:r>
            <a:r>
              <a:rPr lang="en-US" dirty="0" err="1" smtClean="0"/>
              <a:t>sxs</a:t>
            </a:r>
            <a:r>
              <a:rPr lang="en-US" dirty="0" smtClean="0"/>
              <a:t>, given either placebo or steroid inhaler; outcome was number of people starting </a:t>
            </a:r>
            <a:r>
              <a:rPr lang="en-US" dirty="0" err="1" smtClean="0"/>
              <a:t>prednisolone</a:t>
            </a:r>
            <a:r>
              <a:rPr lang="en-US" dirty="0" smtClean="0"/>
              <a:t>.  Risk was 11% for steroid inhaler and 12% for placebo, statistically no difference.</a:t>
            </a:r>
          </a:p>
          <a:p>
            <a:pPr marL="274320" indent="-274320" fontAlgn="auto">
              <a:spcAft>
                <a:spcPts val="0"/>
              </a:spcAft>
              <a:buClr>
                <a:schemeClr val="accent3"/>
              </a:buClr>
              <a:buFont typeface="Wingdings 2"/>
              <a:buNone/>
              <a:defRPr/>
            </a:pPr>
            <a:r>
              <a:rPr lang="en-US" sz="1700" dirty="0" smtClean="0"/>
              <a:t>Doubling the dose of inhaled corticosteroid to prevent asthma exacerbations: </a:t>
            </a:r>
            <a:r>
              <a:rPr lang="en-US" sz="1700" dirty="0" err="1" smtClean="0"/>
              <a:t>randomised</a:t>
            </a:r>
            <a:r>
              <a:rPr lang="en-US" sz="1700" dirty="0" smtClean="0"/>
              <a:t> controlled trial, TW Harrison, J </a:t>
            </a:r>
            <a:r>
              <a:rPr lang="en-US" sz="1700" dirty="0" err="1" smtClean="0"/>
              <a:t>Oborne</a:t>
            </a:r>
            <a:r>
              <a:rPr lang="en-US" sz="1700" dirty="0" smtClean="0"/>
              <a:t>, S Newton, AE </a:t>
            </a:r>
            <a:r>
              <a:rPr lang="en-US" sz="1700" dirty="0" err="1" smtClean="0"/>
              <a:t>Tattersfield</a:t>
            </a:r>
            <a:r>
              <a:rPr lang="en-US" sz="1700" dirty="0" smtClean="0"/>
              <a:t>.  Lancet, </a:t>
            </a:r>
            <a:r>
              <a:rPr lang="en-US" sz="1700" dirty="0" err="1" smtClean="0"/>
              <a:t>Vol</a:t>
            </a:r>
            <a:r>
              <a:rPr lang="en-US" sz="1700" dirty="0" smtClean="0"/>
              <a:t> 363 (9405) Pgs 271-275</a:t>
            </a:r>
          </a:p>
          <a:p>
            <a:pPr marL="274320" indent="-274320" fontAlgn="auto">
              <a:spcAft>
                <a:spcPts val="0"/>
              </a:spcAft>
              <a:buClr>
                <a:schemeClr val="accent3"/>
              </a:buClr>
              <a:buFont typeface="Wingdings 2"/>
              <a:buNone/>
              <a:defRPr/>
            </a:pPr>
            <a:endParaRPr lang="en-US" sz="1700" dirty="0" smtClean="0"/>
          </a:p>
          <a:p>
            <a:pPr marL="274320" indent="-274320" fontAlgn="auto">
              <a:spcAft>
                <a:spcPts val="0"/>
              </a:spcAft>
              <a:buClr>
                <a:schemeClr val="accent3"/>
              </a:buClr>
              <a:buFont typeface="Wingdings 2"/>
              <a:buNone/>
              <a:defRPr/>
            </a:pPr>
            <a:r>
              <a:rPr lang="en-US" dirty="0" smtClean="0"/>
              <a:t>Current available data suggests that quadrupling the dosage of inhaled corticosteroids </a:t>
            </a:r>
            <a:r>
              <a:rPr lang="en-US" dirty="0" smtClean="0">
                <a:solidFill>
                  <a:srgbClr val="FFFF00"/>
                </a:solidFill>
              </a:rPr>
              <a:t>may</a:t>
            </a:r>
            <a:r>
              <a:rPr lang="en-US" dirty="0" smtClean="0"/>
              <a:t> be of value in mild to moderate exacerbations.  Not enough data at this time to recommend.</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chemeClr val="bg2">
                    <a:lumMod val="40000"/>
                    <a:lumOff val="60000"/>
                  </a:schemeClr>
                </a:solidFill>
              </a:rPr>
              <a:t>Pretest #6</a:t>
            </a:r>
            <a:endParaRPr lang="en-US" dirty="0">
              <a:solidFill>
                <a:schemeClr val="bg2">
                  <a:lumMod val="40000"/>
                  <a:lumOff val="60000"/>
                </a:schemeClr>
              </a:solidFill>
            </a:endParaRPr>
          </a:p>
        </p:txBody>
      </p:sp>
      <p:sp>
        <p:nvSpPr>
          <p:cNvPr id="3" name="Content Placeholder 2"/>
          <p:cNvSpPr>
            <a:spLocks noGrp="1"/>
          </p:cNvSpPr>
          <p:nvPr>
            <p:ph idx="1"/>
          </p:nvPr>
        </p:nvSpPr>
        <p:spPr/>
        <p:txBody>
          <a:bodyPr/>
          <a:lstStyle/>
          <a:p>
            <a:pPr>
              <a:buFont typeface="Wingdings 2" pitchFamily="18" charset="2"/>
              <a:buNone/>
            </a:pPr>
            <a:r>
              <a:rPr lang="en-US" smtClean="0">
                <a:solidFill>
                  <a:srgbClr val="FFFF00"/>
                </a:solidFill>
              </a:rPr>
              <a:t>6) Everyone needs to be on a combined steroid/LABA</a:t>
            </a:r>
          </a:p>
          <a:p>
            <a:endParaRPr lang="en-US" smtClean="0"/>
          </a:p>
          <a:p>
            <a:endParaRPr lang="en-US" smtClean="0"/>
          </a:p>
          <a:p>
            <a:endParaRPr lang="en-US" smtClean="0"/>
          </a:p>
          <a:p>
            <a:pPr algn="ctr">
              <a:buFont typeface="Wingdings 2" pitchFamily="18" charset="2"/>
              <a:buNone/>
            </a:pPr>
            <a:r>
              <a:rPr lang="en-US" sz="4000" smtClean="0">
                <a:solidFill>
                  <a:srgbClr val="FFC000"/>
                </a:solidFill>
              </a:rPr>
              <a:t>FALSE</a:t>
            </a:r>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Other pharmacologic management</a:t>
            </a:r>
            <a:endParaRPr lang="en-US" dirty="0"/>
          </a:p>
        </p:txBody>
      </p:sp>
      <p:sp>
        <p:nvSpPr>
          <p:cNvPr id="3" name="Content Placeholder 2"/>
          <p:cNvSpPr>
            <a:spLocks noGrp="1"/>
          </p:cNvSpPr>
          <p:nvPr>
            <p:ph idx="1"/>
          </p:nvPr>
        </p:nvSpPr>
        <p:spPr/>
        <p:txBody>
          <a:bodyPr>
            <a:normAutofit fontScale="85000" lnSpcReduction="20000"/>
          </a:bodyPr>
          <a:lstStyle/>
          <a:p>
            <a:pPr marL="274320" indent="-274320" fontAlgn="auto">
              <a:spcAft>
                <a:spcPts val="0"/>
              </a:spcAft>
              <a:buClr>
                <a:schemeClr val="accent3"/>
              </a:buClr>
              <a:buFont typeface="Wingdings 2"/>
              <a:buNone/>
              <a:defRPr/>
            </a:pPr>
            <a:r>
              <a:rPr lang="en-US" dirty="0" smtClean="0"/>
              <a:t>Most common treatments for patients with asthma are as follows: </a:t>
            </a:r>
          </a:p>
          <a:p>
            <a:pPr marL="274320" indent="-274320" fontAlgn="auto">
              <a:spcAft>
                <a:spcPts val="0"/>
              </a:spcAft>
              <a:buClr>
                <a:schemeClr val="accent3"/>
              </a:buClr>
              <a:buFont typeface="Wingdings 2"/>
              <a:buNone/>
              <a:defRPr/>
            </a:pPr>
            <a:r>
              <a:rPr lang="en-US" dirty="0" smtClean="0"/>
              <a:t>		1)  LABAs (last up to 12 hours)</a:t>
            </a:r>
          </a:p>
          <a:p>
            <a:pPr marL="274320" indent="-274320" fontAlgn="auto">
              <a:spcAft>
                <a:spcPts val="0"/>
              </a:spcAft>
              <a:buClr>
                <a:schemeClr val="accent3"/>
              </a:buClr>
              <a:buFont typeface="Wingdings 2"/>
              <a:buNone/>
              <a:defRPr/>
            </a:pPr>
            <a:r>
              <a:rPr lang="en-US" dirty="0" smtClean="0"/>
              <a:t>		2) </a:t>
            </a:r>
            <a:r>
              <a:rPr lang="en-US" dirty="0" err="1" smtClean="0"/>
              <a:t>Leukotriene</a:t>
            </a:r>
            <a:r>
              <a:rPr lang="en-US" dirty="0" smtClean="0"/>
              <a:t> modifiers (</a:t>
            </a:r>
            <a:r>
              <a:rPr lang="en-US" dirty="0" err="1" smtClean="0"/>
              <a:t>montelukast</a:t>
            </a:r>
            <a:r>
              <a:rPr lang="en-US" dirty="0" smtClean="0"/>
              <a:t>, 			</a:t>
            </a:r>
            <a:r>
              <a:rPr lang="en-US" dirty="0" err="1" smtClean="0"/>
              <a:t>zafirlukast</a:t>
            </a:r>
            <a:r>
              <a:rPr lang="en-US" dirty="0" smtClean="0"/>
              <a:t>, </a:t>
            </a:r>
            <a:r>
              <a:rPr lang="en-US" dirty="0" err="1" smtClean="0"/>
              <a:t>zileuton</a:t>
            </a:r>
            <a:r>
              <a:rPr lang="en-US" dirty="0" smtClean="0"/>
              <a:t>)</a:t>
            </a:r>
          </a:p>
          <a:p>
            <a:pPr marL="274320" indent="-274320" fontAlgn="auto">
              <a:spcAft>
                <a:spcPts val="0"/>
              </a:spcAft>
              <a:buClr>
                <a:schemeClr val="accent3"/>
              </a:buClr>
              <a:buFont typeface="Wingdings 2"/>
              <a:buNone/>
              <a:defRPr/>
            </a:pPr>
            <a:r>
              <a:rPr lang="en-US" dirty="0" smtClean="0"/>
              <a:t>			</a:t>
            </a:r>
            <a:r>
              <a:rPr lang="en-US" dirty="0" err="1" smtClean="0"/>
              <a:t>Montelukast</a:t>
            </a:r>
            <a:r>
              <a:rPr lang="en-US" dirty="0" smtClean="0"/>
              <a:t> = </a:t>
            </a:r>
            <a:r>
              <a:rPr lang="en-US" dirty="0" err="1" smtClean="0"/>
              <a:t>Singulair</a:t>
            </a:r>
            <a:endParaRPr lang="en-US" dirty="0" smtClean="0"/>
          </a:p>
          <a:p>
            <a:pPr marL="274320" indent="-274320" fontAlgn="auto">
              <a:spcAft>
                <a:spcPts val="0"/>
              </a:spcAft>
              <a:buClr>
                <a:schemeClr val="accent3"/>
              </a:buClr>
              <a:buFont typeface="Wingdings 2"/>
              <a:buNone/>
              <a:defRPr/>
            </a:pPr>
            <a:r>
              <a:rPr lang="en-US" dirty="0" smtClean="0"/>
              <a:t>			</a:t>
            </a:r>
            <a:r>
              <a:rPr lang="en-US" dirty="0" err="1" smtClean="0"/>
              <a:t>Zafirlukast</a:t>
            </a:r>
            <a:r>
              <a:rPr lang="en-US" dirty="0" smtClean="0"/>
              <a:t> = </a:t>
            </a:r>
            <a:r>
              <a:rPr lang="en-US" dirty="0" err="1" smtClean="0"/>
              <a:t>Accolate</a:t>
            </a:r>
            <a:endParaRPr lang="en-US" dirty="0" smtClean="0"/>
          </a:p>
          <a:p>
            <a:pPr marL="274320" indent="-274320" fontAlgn="auto">
              <a:spcAft>
                <a:spcPts val="0"/>
              </a:spcAft>
              <a:buClr>
                <a:schemeClr val="accent3"/>
              </a:buClr>
              <a:buFont typeface="Wingdings 2"/>
              <a:buNone/>
              <a:defRPr/>
            </a:pPr>
            <a:r>
              <a:rPr lang="en-US" dirty="0" smtClean="0"/>
              <a:t>			</a:t>
            </a:r>
            <a:r>
              <a:rPr lang="en-US" dirty="0" err="1" smtClean="0"/>
              <a:t>Zileuton</a:t>
            </a:r>
            <a:r>
              <a:rPr lang="en-US" dirty="0" smtClean="0"/>
              <a:t> = </a:t>
            </a:r>
            <a:r>
              <a:rPr lang="en-US" dirty="0" err="1" smtClean="0"/>
              <a:t>Zyflo</a:t>
            </a:r>
            <a:r>
              <a:rPr lang="en-US" dirty="0" smtClean="0"/>
              <a:t> ER (not readily available)</a:t>
            </a:r>
          </a:p>
          <a:p>
            <a:pPr marL="274320" indent="-274320" fontAlgn="auto">
              <a:spcAft>
                <a:spcPts val="0"/>
              </a:spcAft>
              <a:buClr>
                <a:schemeClr val="accent3"/>
              </a:buClr>
              <a:buFont typeface="Wingdings 2"/>
              <a:buNone/>
              <a:defRPr/>
            </a:pPr>
            <a:r>
              <a:rPr lang="en-US" dirty="0" smtClean="0"/>
              <a:t>		3) chronic oral corticosteroids 	(only for most refractory 	disease pts)</a:t>
            </a:r>
          </a:p>
          <a:p>
            <a:pPr marL="274320" indent="-274320" fontAlgn="auto">
              <a:spcAft>
                <a:spcPts val="0"/>
              </a:spcAft>
              <a:buClr>
                <a:schemeClr val="accent3"/>
              </a:buClr>
              <a:buFont typeface="Wingdings 2"/>
              <a:buNone/>
              <a:defRPr/>
            </a:pPr>
            <a:r>
              <a:rPr lang="en-US" dirty="0" smtClean="0"/>
              <a:t>Others:  </a:t>
            </a:r>
          </a:p>
          <a:p>
            <a:pPr marL="274320" indent="-274320" fontAlgn="auto">
              <a:spcAft>
                <a:spcPts val="0"/>
              </a:spcAft>
              <a:buClr>
                <a:schemeClr val="accent3"/>
              </a:buClr>
              <a:buFont typeface="Wingdings 2"/>
              <a:buNone/>
              <a:defRPr/>
            </a:pPr>
            <a:r>
              <a:rPr lang="en-US" dirty="0" smtClean="0"/>
              <a:t>Immune Modulator/</a:t>
            </a:r>
            <a:r>
              <a:rPr lang="en-US" dirty="0" err="1" smtClean="0"/>
              <a:t>IgE</a:t>
            </a:r>
            <a:r>
              <a:rPr lang="en-US" dirty="0" smtClean="0"/>
              <a:t> antibody:  </a:t>
            </a:r>
            <a:r>
              <a:rPr lang="en-US" dirty="0" err="1" smtClean="0"/>
              <a:t>Xolair</a:t>
            </a:r>
            <a:r>
              <a:rPr lang="en-US" dirty="0" smtClean="0"/>
              <a:t> for persistent allergic asthma ($600/month).  For moderate to persistent asthma that is not well controlled on an inhaled corticosteroid with or without LABA.</a:t>
            </a:r>
          </a:p>
          <a:p>
            <a:pPr marL="274320" indent="-274320" fontAlgn="auto">
              <a:spcAft>
                <a:spcPts val="0"/>
              </a:spcAft>
              <a:buClr>
                <a:schemeClr val="accent3"/>
              </a:buClr>
              <a:buFont typeface="Wingdings 2"/>
              <a:buChar char=""/>
              <a:defRPr/>
            </a:pPr>
            <a:endParaRPr lang="en-US"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r>
              <a:rPr lang="en-US" smtClean="0"/>
              <a:t>Other pharmacologic treatment</a:t>
            </a:r>
          </a:p>
        </p:txBody>
      </p:sp>
      <p:sp>
        <p:nvSpPr>
          <p:cNvPr id="78850" name="Content Placeholder 2"/>
          <p:cNvSpPr>
            <a:spLocks noGrp="1"/>
          </p:cNvSpPr>
          <p:nvPr>
            <p:ph idx="1"/>
          </p:nvPr>
        </p:nvSpPr>
        <p:spPr/>
        <p:txBody>
          <a:bodyPr/>
          <a:lstStyle/>
          <a:p>
            <a:pPr>
              <a:buFont typeface="Wingdings 2" pitchFamily="18" charset="2"/>
              <a:buNone/>
            </a:pPr>
            <a:r>
              <a:rPr lang="en-US" smtClean="0"/>
              <a:t>Mast cell stabilizer:  Cromolyn (nedocromil no longer available).  Relatively ineffective compared to inhaled corticosteroids </a:t>
            </a:r>
          </a:p>
          <a:p>
            <a:pPr>
              <a:buFont typeface="Wingdings 2" pitchFamily="18" charset="2"/>
              <a:buNone/>
            </a:pPr>
            <a:r>
              <a:rPr lang="en-US" smtClean="0"/>
              <a:t>Theophylline:  rarely used for persistent asthma</a:t>
            </a:r>
          </a:p>
          <a:p>
            <a:pPr>
              <a:buFont typeface="Wingdings 2" pitchFamily="18" charset="2"/>
              <a:buNone/>
            </a:pPr>
            <a:r>
              <a:rPr lang="en-US" smtClean="0"/>
              <a:t>Atrovent: has not been approved for use in asthma by FDA.  Sometimes used acutely as an adjunct bronchodilator when albuterol itself is ineffective.</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smtClean="0"/>
              <a:t>What’s upcoming?</a:t>
            </a:r>
          </a:p>
        </p:txBody>
      </p:sp>
      <p:sp>
        <p:nvSpPr>
          <p:cNvPr id="79874" name="Content Placeholder 2"/>
          <p:cNvSpPr>
            <a:spLocks noGrp="1"/>
          </p:cNvSpPr>
          <p:nvPr>
            <p:ph idx="1"/>
          </p:nvPr>
        </p:nvSpPr>
        <p:spPr/>
        <p:txBody>
          <a:bodyPr/>
          <a:lstStyle/>
          <a:p>
            <a:pPr>
              <a:buFont typeface="Wingdings 2" pitchFamily="18" charset="2"/>
              <a:buNone/>
            </a:pPr>
            <a:r>
              <a:rPr lang="en-US" smtClean="0"/>
              <a:t>Possibly new on horizon:  Bronchial Thermoplasty (Aug 2010 Medical Letter). Severe persistant asthma.   3 trials:  </a:t>
            </a:r>
            <a:r>
              <a:rPr lang="en-US" smtClean="0">
                <a:solidFill>
                  <a:srgbClr val="FFFF00"/>
                </a:solidFill>
              </a:rPr>
              <a:t>modestly</a:t>
            </a:r>
            <a:r>
              <a:rPr lang="en-US" smtClean="0"/>
              <a:t> effective in improving some asthma-related outcomes.   Reduces smooth muscle mass/airway widening?  3 bronchoscopies 3 weeks apart.  $2500/catheter and a RF controller ($30000) or leased.</a:t>
            </a:r>
          </a:p>
          <a:p>
            <a:endParaRPr lang="en-US"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r>
              <a:rPr lang="en-US" smtClean="0"/>
              <a:t>SMART trial</a:t>
            </a:r>
          </a:p>
        </p:txBody>
      </p:sp>
      <p:sp>
        <p:nvSpPr>
          <p:cNvPr id="80898" name="Content Placeholder 2"/>
          <p:cNvSpPr>
            <a:spLocks noGrp="1"/>
          </p:cNvSpPr>
          <p:nvPr>
            <p:ph idx="1"/>
          </p:nvPr>
        </p:nvSpPr>
        <p:spPr/>
        <p:txBody>
          <a:bodyPr/>
          <a:lstStyle/>
          <a:p>
            <a:r>
              <a:rPr lang="en-US" smtClean="0"/>
              <a:t>2006</a:t>
            </a:r>
          </a:p>
          <a:p>
            <a:r>
              <a:rPr lang="en-US" smtClean="0"/>
              <a:t>Large trial salmeterol or placebo was added to usual asthma treatment.</a:t>
            </a:r>
          </a:p>
          <a:p>
            <a:r>
              <a:rPr lang="en-US" smtClean="0"/>
              <a:t>13 of 13176 salmeterol-treated patients died compared to 3/13179 of placebo-treated patients.</a:t>
            </a:r>
          </a:p>
          <a:p>
            <a:r>
              <a:rPr lang="en-US" smtClean="0"/>
              <a:t>Black box warning added about higher risk of asthma-related death for all products containing LABA.  </a:t>
            </a:r>
          </a:p>
          <a:p>
            <a:pPr>
              <a:buFont typeface="Wingdings 2" pitchFamily="18" charset="2"/>
              <a:buNone/>
            </a:pPr>
            <a:r>
              <a:rPr lang="en-US" smtClean="0">
                <a:solidFill>
                  <a:srgbClr val="FFFF00"/>
                </a:solidFill>
              </a:rPr>
              <a:t>Bottom line – combination treatment LABA + ICS is fine.  LABA alone for mild persistent asthma– not so fine. (for now….)</a:t>
            </a:r>
          </a:p>
          <a:p>
            <a:endParaRPr lang="en-US"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EPR3 Additional Findings (briefly)</a:t>
            </a:r>
            <a:endParaRPr lang="en-US" dirty="0"/>
          </a:p>
        </p:txBody>
      </p:sp>
      <p:sp>
        <p:nvSpPr>
          <p:cNvPr id="81922" name="Content Placeholder 2"/>
          <p:cNvSpPr>
            <a:spLocks noGrp="1"/>
          </p:cNvSpPr>
          <p:nvPr>
            <p:ph idx="1"/>
          </p:nvPr>
        </p:nvSpPr>
        <p:spPr/>
        <p:txBody>
          <a:bodyPr/>
          <a:lstStyle/>
          <a:p>
            <a:r>
              <a:rPr lang="en-US" sz="2400" smtClean="0"/>
              <a:t>Written action plans </a:t>
            </a:r>
            <a:r>
              <a:rPr lang="en-US" sz="2400" smtClean="0">
                <a:solidFill>
                  <a:srgbClr val="FFFF00"/>
                </a:solidFill>
              </a:rPr>
              <a:t>(Evidence B)</a:t>
            </a:r>
          </a:p>
          <a:p>
            <a:r>
              <a:rPr lang="en-US" sz="2400" smtClean="0"/>
              <a:t>Patient education about inadequate control </a:t>
            </a:r>
            <a:r>
              <a:rPr lang="en-US" sz="2400" smtClean="0">
                <a:solidFill>
                  <a:srgbClr val="FFFF00"/>
                </a:solidFill>
              </a:rPr>
              <a:t>(Evidence C)</a:t>
            </a:r>
          </a:p>
          <a:p>
            <a:r>
              <a:rPr lang="en-US" sz="2400" smtClean="0"/>
              <a:t>Validated sx checklists exist and are useful in following control (</a:t>
            </a:r>
            <a:r>
              <a:rPr lang="en-US" sz="2400" smtClean="0">
                <a:solidFill>
                  <a:srgbClr val="FFFF00"/>
                </a:solidFill>
              </a:rPr>
              <a:t>Evidence C)</a:t>
            </a:r>
          </a:p>
          <a:p>
            <a:endParaRPr lang="en-US" sz="2400" smtClean="0">
              <a:solidFill>
                <a:srgbClr val="FFFF00"/>
              </a:solidFill>
            </a:endParaRPr>
          </a:p>
          <a:p>
            <a:pPr>
              <a:buFont typeface="Wingdings 2" pitchFamily="18" charset="2"/>
              <a:buNone/>
            </a:pPr>
            <a:r>
              <a:rPr lang="en-US" sz="2400" smtClean="0">
                <a:solidFill>
                  <a:srgbClr val="FFFF00"/>
                </a:solidFill>
              </a:rPr>
              <a:t>Important to know that EHRs can be helpful and that our patients are very educable!!  But still </a:t>
            </a:r>
            <a:r>
              <a:rPr lang="en-US" sz="2400" smtClean="0"/>
              <a:t>EVIDENCE C </a:t>
            </a:r>
            <a:r>
              <a:rPr lang="en-US" sz="2400" smtClean="0">
                <a:solidFill>
                  <a:srgbClr val="FFFF00"/>
                </a:solidFill>
              </a:rPr>
              <a:t>for symptom checklists and patient education!!</a:t>
            </a:r>
          </a:p>
          <a:p>
            <a:endParaRPr lang="en-US" smtClean="0"/>
          </a:p>
          <a:p>
            <a:endParaRPr lang="en-US"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r>
              <a:rPr lang="en-US" smtClean="0"/>
              <a:t>Validated Questionnaires </a:t>
            </a:r>
          </a:p>
        </p:txBody>
      </p:sp>
      <p:sp>
        <p:nvSpPr>
          <p:cNvPr id="3" name="Content Placeholder 2"/>
          <p:cNvSpPr>
            <a:spLocks noGrp="1"/>
          </p:cNvSpPr>
          <p:nvPr>
            <p:ph idx="1"/>
          </p:nvPr>
        </p:nvSpPr>
        <p:spPr/>
        <p:txBody>
          <a:bodyPr>
            <a:normAutofit fontScale="92500" lnSpcReduction="20000"/>
          </a:bodyPr>
          <a:lstStyle/>
          <a:p>
            <a:pPr marL="274320" indent="-274320" fontAlgn="auto">
              <a:spcAft>
                <a:spcPts val="0"/>
              </a:spcAft>
              <a:buClr>
                <a:schemeClr val="accent3"/>
              </a:buClr>
              <a:buFont typeface="Wingdings 2"/>
              <a:buChar char=""/>
              <a:defRPr/>
            </a:pPr>
            <a:r>
              <a:rPr lang="en-US" b="1" dirty="0" smtClean="0"/>
              <a:t>Asthma-Specific Quality of Life</a:t>
            </a:r>
          </a:p>
          <a:p>
            <a:pPr marL="274320" indent="-274320" fontAlgn="auto">
              <a:spcAft>
                <a:spcPts val="0"/>
              </a:spcAft>
              <a:buClr>
                <a:schemeClr val="accent3"/>
              </a:buClr>
              <a:buFont typeface="Wingdings 2"/>
              <a:buNone/>
              <a:defRPr/>
            </a:pPr>
            <a:r>
              <a:rPr lang="en-US" dirty="0" smtClean="0"/>
              <a:t>		Mini Asthma Quality of Life Questionnaire (Juniper et 	al. 1999a)</a:t>
            </a:r>
          </a:p>
          <a:p>
            <a:pPr marL="274320" indent="-274320" fontAlgn="auto">
              <a:spcAft>
                <a:spcPts val="0"/>
              </a:spcAft>
              <a:buClr>
                <a:schemeClr val="accent3"/>
              </a:buClr>
              <a:buFont typeface="Wingdings 2"/>
              <a:buNone/>
              <a:defRPr/>
            </a:pPr>
            <a:r>
              <a:rPr lang="en-US" dirty="0" smtClean="0"/>
              <a:t>		Asthma Quality of Life Questionnaire (Katz et al. 	1999; Marks et al. 1993)</a:t>
            </a:r>
          </a:p>
          <a:p>
            <a:pPr marL="274320" indent="-274320" fontAlgn="auto">
              <a:spcAft>
                <a:spcPts val="0"/>
              </a:spcAft>
              <a:buClr>
                <a:schemeClr val="accent3"/>
              </a:buClr>
              <a:buFont typeface="Wingdings 2"/>
              <a:buNone/>
              <a:defRPr/>
            </a:pPr>
            <a:r>
              <a:rPr lang="en-US" dirty="0" smtClean="0"/>
              <a:t>		ITG Asthma Short Form (</a:t>
            </a:r>
            <a:r>
              <a:rPr lang="en-US" dirty="0" err="1" smtClean="0"/>
              <a:t>Bayliss</a:t>
            </a:r>
            <a:r>
              <a:rPr lang="en-US" dirty="0" smtClean="0"/>
              <a:t> et al. 2000)</a:t>
            </a:r>
          </a:p>
          <a:p>
            <a:pPr marL="274320" indent="-274320" fontAlgn="auto">
              <a:spcAft>
                <a:spcPts val="0"/>
              </a:spcAft>
              <a:buClr>
                <a:schemeClr val="accent3"/>
              </a:buClr>
              <a:buFont typeface="Wingdings 2"/>
              <a:buNone/>
              <a:defRPr/>
            </a:pPr>
            <a:r>
              <a:rPr lang="en-US" dirty="0" smtClean="0"/>
              <a:t>		Asthma Quality of Life for Children (Juniper et al. 	1996)</a:t>
            </a:r>
          </a:p>
          <a:p>
            <a:pPr marL="274320" indent="-274320" fontAlgn="auto">
              <a:spcAft>
                <a:spcPts val="0"/>
              </a:spcAft>
              <a:buClr>
                <a:schemeClr val="accent3"/>
              </a:buClr>
              <a:buFont typeface="Wingdings 2"/>
              <a:buChar char=""/>
              <a:defRPr/>
            </a:pPr>
            <a:r>
              <a:rPr lang="en-US" b="1" dirty="0" smtClean="0"/>
              <a:t>Generic Quality of Life</a:t>
            </a:r>
          </a:p>
          <a:p>
            <a:pPr marL="274320" indent="-274320" fontAlgn="auto">
              <a:spcAft>
                <a:spcPts val="0"/>
              </a:spcAft>
              <a:buClr>
                <a:schemeClr val="accent3"/>
              </a:buClr>
              <a:buFont typeface="Wingdings 2"/>
              <a:buNone/>
              <a:defRPr/>
            </a:pPr>
            <a:r>
              <a:rPr lang="fr-FR" dirty="0" smtClean="0"/>
              <a:t>		SF-36 (Bousquet et al. 1994)</a:t>
            </a:r>
          </a:p>
          <a:p>
            <a:pPr marL="274320" indent="-274320" fontAlgn="auto">
              <a:spcAft>
                <a:spcPts val="0"/>
              </a:spcAft>
              <a:buClr>
                <a:schemeClr val="accent3"/>
              </a:buClr>
              <a:buFont typeface="Wingdings 2"/>
              <a:buNone/>
              <a:defRPr/>
            </a:pPr>
            <a:r>
              <a:rPr lang="en-US" dirty="0" smtClean="0"/>
              <a:t>		SF-12 (Ware et al. 1996)</a:t>
            </a:r>
          </a:p>
          <a:p>
            <a:pPr marL="274320" indent="-274320" fontAlgn="auto">
              <a:spcAft>
                <a:spcPts val="0"/>
              </a:spcAft>
              <a:buClr>
                <a:schemeClr val="accent3"/>
              </a:buClr>
              <a:buFont typeface="Wingdings 2"/>
              <a:buNone/>
              <a:defRPr/>
            </a:pPr>
            <a:r>
              <a:rPr lang="en-US" dirty="0" smtClean="0"/>
              <a:t>Examples can be found on pages 80-81 in EPR3</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r>
              <a:rPr lang="en-US" smtClean="0"/>
              <a:t>Questionnaires</a:t>
            </a:r>
          </a:p>
        </p:txBody>
      </p:sp>
      <p:sp>
        <p:nvSpPr>
          <p:cNvPr id="83970" name="Content Placeholder 2"/>
          <p:cNvSpPr>
            <a:spLocks noGrp="1"/>
          </p:cNvSpPr>
          <p:nvPr>
            <p:ph idx="1"/>
          </p:nvPr>
        </p:nvSpPr>
        <p:spPr/>
        <p:txBody>
          <a:bodyPr/>
          <a:lstStyle/>
          <a:p>
            <a:pPr>
              <a:buFont typeface="Wingdings 2" pitchFamily="18" charset="2"/>
              <a:buNone/>
            </a:pPr>
            <a:r>
              <a:rPr lang="en-US" smtClean="0"/>
              <a:t>Questionnaires generally ask about sxs for past 4 weeks; missing school or work; night sxs, SABA use, and about how well controlled they think their asthma is.</a:t>
            </a:r>
          </a:p>
          <a:p>
            <a:pPr>
              <a:buFont typeface="Wingdings 2" pitchFamily="18" charset="2"/>
              <a:buNone/>
            </a:pPr>
            <a:endParaRPr lang="en-US" smtClean="0"/>
          </a:p>
          <a:p>
            <a:pPr>
              <a:buFont typeface="Wingdings 2" pitchFamily="18" charset="2"/>
              <a:buNone/>
            </a:pPr>
            <a:r>
              <a:rPr lang="en-US" smtClean="0"/>
              <a:t>Some are available online.  Most questions can be asked at a routine f/u visit, often aided by an EHR.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Challenges Inherent in Caring for College Students with Asthma</a:t>
            </a:r>
            <a:endParaRPr lang="en-US" dirty="0"/>
          </a:p>
        </p:txBody>
      </p:sp>
      <p:sp>
        <p:nvSpPr>
          <p:cNvPr id="20482" name="Content Placeholder 2"/>
          <p:cNvSpPr>
            <a:spLocks noGrp="1"/>
          </p:cNvSpPr>
          <p:nvPr>
            <p:ph idx="1"/>
          </p:nvPr>
        </p:nvSpPr>
        <p:spPr/>
        <p:txBody>
          <a:bodyPr/>
          <a:lstStyle/>
          <a:p>
            <a:r>
              <a:rPr lang="en-US" smtClean="0"/>
              <a:t>Compliance issues</a:t>
            </a:r>
          </a:p>
          <a:p>
            <a:r>
              <a:rPr lang="en-US" smtClean="0"/>
              <a:t>Categorization</a:t>
            </a:r>
          </a:p>
          <a:p>
            <a:r>
              <a:rPr lang="en-US" smtClean="0"/>
              <a:t>Fractured care</a:t>
            </a:r>
          </a:p>
          <a:p>
            <a:r>
              <a:rPr lang="en-US" smtClean="0"/>
              <a:t>High exposure to illnesses</a:t>
            </a:r>
          </a:p>
          <a:p>
            <a:r>
              <a:rPr lang="en-US" smtClean="0"/>
              <a:t>Environmental control (Dust mite control?  Really?)</a:t>
            </a:r>
          </a:p>
          <a:p>
            <a:r>
              <a:rPr lang="en-US" smtClean="0"/>
              <a:t>Low immunization rates typically</a:t>
            </a:r>
          </a:p>
          <a:p>
            <a:r>
              <a:rPr lang="en-US" smtClean="0"/>
              <a:t>Peak flow measurements</a:t>
            </a:r>
          </a:p>
          <a:p>
            <a:r>
              <a:rPr lang="en-US" smtClean="0"/>
              <a:t>Medication costs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chemeClr val="bg2">
                    <a:lumMod val="40000"/>
                    <a:lumOff val="60000"/>
                  </a:schemeClr>
                </a:solidFill>
              </a:rPr>
              <a:t>Pretest #7</a:t>
            </a:r>
            <a:endParaRPr lang="en-US" dirty="0">
              <a:solidFill>
                <a:schemeClr val="bg2">
                  <a:lumMod val="40000"/>
                  <a:lumOff val="60000"/>
                </a:schemeClr>
              </a:solidFill>
            </a:endParaRPr>
          </a:p>
        </p:txBody>
      </p:sp>
      <p:sp>
        <p:nvSpPr>
          <p:cNvPr id="3" name="Content Placeholder 2"/>
          <p:cNvSpPr>
            <a:spLocks noGrp="1"/>
          </p:cNvSpPr>
          <p:nvPr>
            <p:ph idx="1"/>
          </p:nvPr>
        </p:nvSpPr>
        <p:spPr/>
        <p:txBody>
          <a:bodyPr/>
          <a:lstStyle/>
          <a:p>
            <a:pPr>
              <a:buFont typeface="Wingdings 2" pitchFamily="18" charset="2"/>
              <a:buNone/>
            </a:pPr>
            <a:r>
              <a:rPr lang="en-US" smtClean="0">
                <a:solidFill>
                  <a:srgbClr val="FFFF00"/>
                </a:solidFill>
              </a:rPr>
              <a:t>7) Exercise induced asthma must be treated with pre-participation albuterol</a:t>
            </a:r>
          </a:p>
          <a:p>
            <a:pPr>
              <a:buFont typeface="Wingdings 2" pitchFamily="18" charset="2"/>
              <a:buNone/>
            </a:pPr>
            <a:endParaRPr lang="en-US" smtClean="0"/>
          </a:p>
          <a:p>
            <a:pPr>
              <a:buFont typeface="Wingdings 2" pitchFamily="18" charset="2"/>
              <a:buNone/>
            </a:pPr>
            <a:endParaRPr lang="en-US" smtClean="0"/>
          </a:p>
          <a:p>
            <a:pPr>
              <a:buFont typeface="Wingdings 2" pitchFamily="18" charset="2"/>
              <a:buNone/>
            </a:pPr>
            <a:endParaRPr lang="en-US" smtClean="0"/>
          </a:p>
          <a:p>
            <a:pPr algn="ctr">
              <a:buFont typeface="Wingdings 2" pitchFamily="18" charset="2"/>
              <a:buNone/>
            </a:pPr>
            <a:r>
              <a:rPr lang="en-US" sz="4000" smtClean="0">
                <a:solidFill>
                  <a:srgbClr val="FFC000"/>
                </a:solidFill>
              </a:rPr>
              <a:t>FALSE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Exercise Induced </a:t>
            </a:r>
            <a:r>
              <a:rPr lang="en-US" dirty="0" err="1" smtClean="0"/>
              <a:t>Bronchospasm</a:t>
            </a:r>
            <a:r>
              <a:rPr lang="en-US" dirty="0" smtClean="0"/>
              <a:t> – Treatment Options</a:t>
            </a:r>
            <a:endParaRPr lang="en-US" dirty="0"/>
          </a:p>
        </p:txBody>
      </p:sp>
      <p:sp>
        <p:nvSpPr>
          <p:cNvPr id="3" name="Content Placeholder 2"/>
          <p:cNvSpPr>
            <a:spLocks noGrp="1"/>
          </p:cNvSpPr>
          <p:nvPr>
            <p:ph idx="1"/>
          </p:nvPr>
        </p:nvSpPr>
        <p:spPr/>
        <p:txBody>
          <a:bodyPr>
            <a:normAutofit lnSpcReduction="10000"/>
          </a:bodyPr>
          <a:lstStyle/>
          <a:p>
            <a:pPr marL="274320" indent="-274320" fontAlgn="auto">
              <a:spcAft>
                <a:spcPts val="0"/>
              </a:spcAft>
              <a:buClr>
                <a:schemeClr val="accent3"/>
              </a:buClr>
              <a:buFont typeface="Wingdings 2"/>
              <a:buChar char=""/>
              <a:defRPr/>
            </a:pPr>
            <a:r>
              <a:rPr lang="en-US" dirty="0" smtClean="0"/>
              <a:t>Exercise may be the only precipitant of asthma </a:t>
            </a:r>
            <a:r>
              <a:rPr lang="en-US" dirty="0" err="1" smtClean="0"/>
              <a:t>sxs</a:t>
            </a:r>
            <a:r>
              <a:rPr lang="en-US" dirty="0" smtClean="0"/>
              <a:t> in some patients.  </a:t>
            </a:r>
          </a:p>
          <a:p>
            <a:pPr marL="274320" indent="-274320" fontAlgn="auto">
              <a:spcAft>
                <a:spcPts val="0"/>
              </a:spcAft>
              <a:buClr>
                <a:schemeClr val="accent3"/>
              </a:buClr>
              <a:buFont typeface="Wingdings 2"/>
              <a:buChar char=""/>
              <a:defRPr/>
            </a:pPr>
            <a:r>
              <a:rPr lang="en-US" dirty="0" smtClean="0"/>
              <a:t>Diagnosis criteria has been relaxed – history of cough, shortness of breath, chest pain or tightness or wheezing with exercise or activity suggests EIB.</a:t>
            </a:r>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Char char=""/>
              <a:defRPr/>
            </a:pPr>
            <a:r>
              <a:rPr lang="en-US" dirty="0" smtClean="0"/>
              <a:t>Management strategies recommended by EPR3</a:t>
            </a:r>
          </a:p>
          <a:p>
            <a:pPr marL="274320" indent="-274320" fontAlgn="auto">
              <a:spcAft>
                <a:spcPts val="0"/>
              </a:spcAft>
              <a:buClr>
                <a:schemeClr val="accent3"/>
              </a:buClr>
              <a:buFont typeface="Wingdings 2"/>
              <a:buNone/>
              <a:defRPr/>
            </a:pPr>
            <a:r>
              <a:rPr lang="en-US" dirty="0" smtClean="0"/>
              <a:t>		1)  Long-term control therapy, if appropriate 	</a:t>
            </a:r>
            <a:r>
              <a:rPr lang="en-US" dirty="0" smtClean="0">
                <a:solidFill>
                  <a:srgbClr val="FFFF00"/>
                </a:solidFill>
              </a:rPr>
              <a:t>(Evidence A)</a:t>
            </a:r>
          </a:p>
          <a:p>
            <a:pPr marL="274320" indent="-274320" fontAlgn="auto">
              <a:spcAft>
                <a:spcPts val="0"/>
              </a:spcAft>
              <a:buClr>
                <a:schemeClr val="accent3"/>
              </a:buClr>
              <a:buFont typeface="Wingdings 2"/>
              <a:buNone/>
              <a:defRPr/>
            </a:pPr>
            <a:r>
              <a:rPr lang="en-US" dirty="0" smtClean="0"/>
              <a:t>		2)  Pretreatment before exercise</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Pretreatment before exercise (cont)</a:t>
            </a:r>
            <a:endParaRPr lang="en-US" dirty="0"/>
          </a:p>
        </p:txBody>
      </p:sp>
      <p:sp>
        <p:nvSpPr>
          <p:cNvPr id="3" name="Content Placeholder 2"/>
          <p:cNvSpPr>
            <a:spLocks noGrp="1"/>
          </p:cNvSpPr>
          <p:nvPr>
            <p:ph idx="1"/>
          </p:nvPr>
        </p:nvSpPr>
        <p:spPr/>
        <p:txBody>
          <a:bodyPr>
            <a:normAutofit fontScale="85000" lnSpcReduction="20000"/>
          </a:bodyPr>
          <a:lstStyle/>
          <a:p>
            <a:pPr marL="274320" indent="-274320" fontAlgn="auto">
              <a:spcAft>
                <a:spcPts val="0"/>
              </a:spcAft>
              <a:buClr>
                <a:schemeClr val="accent3"/>
              </a:buClr>
              <a:buFont typeface="Wingdings 2"/>
              <a:buChar char=""/>
              <a:defRPr/>
            </a:pPr>
            <a:r>
              <a:rPr lang="en-US" dirty="0" smtClean="0"/>
              <a:t>Inhaled beta2-agonsists will prevent EIB in more than 80 percent of patients </a:t>
            </a:r>
            <a:r>
              <a:rPr lang="en-US" dirty="0" smtClean="0">
                <a:solidFill>
                  <a:srgbClr val="FFC000"/>
                </a:solidFill>
              </a:rPr>
              <a:t>(Evidence A)</a:t>
            </a:r>
          </a:p>
          <a:p>
            <a:pPr marL="274320" indent="-274320" fontAlgn="auto">
              <a:spcAft>
                <a:spcPts val="0"/>
              </a:spcAft>
              <a:buClr>
                <a:schemeClr val="accent3"/>
              </a:buClr>
              <a:buFont typeface="Wingdings 2"/>
              <a:buChar char=""/>
              <a:defRPr/>
            </a:pPr>
            <a:r>
              <a:rPr lang="en-US" dirty="0" smtClean="0"/>
              <a:t>SABA used shortly before exercise may be helpful for 2-3 hrs, LABAs can be protective for up to 12 hrs but frequent and chronic use of LABAs should be discouraged</a:t>
            </a:r>
          </a:p>
          <a:p>
            <a:pPr marL="274320" indent="-274320" fontAlgn="auto">
              <a:spcAft>
                <a:spcPts val="0"/>
              </a:spcAft>
              <a:buClr>
                <a:schemeClr val="accent3"/>
              </a:buClr>
              <a:buFont typeface="Wingdings 2"/>
              <a:buChar char=""/>
              <a:defRPr/>
            </a:pPr>
            <a:r>
              <a:rPr lang="en-US" dirty="0" err="1" smtClean="0"/>
              <a:t>Leukotriene</a:t>
            </a:r>
            <a:r>
              <a:rPr lang="en-US" dirty="0" smtClean="0"/>
              <a:t> inhibitors can be helpful </a:t>
            </a:r>
            <a:r>
              <a:rPr lang="en-US" dirty="0" smtClean="0">
                <a:solidFill>
                  <a:srgbClr val="FFC000"/>
                </a:solidFill>
              </a:rPr>
              <a:t>(Evidence B).  </a:t>
            </a:r>
            <a:r>
              <a:rPr lang="en-US" dirty="0" err="1" smtClean="0"/>
              <a:t>Montelukast</a:t>
            </a:r>
            <a:r>
              <a:rPr lang="en-US" dirty="0" smtClean="0"/>
              <a:t> decreases exercise-induced </a:t>
            </a:r>
            <a:r>
              <a:rPr lang="en-US" dirty="0" err="1" smtClean="0"/>
              <a:t>bronchospasm</a:t>
            </a:r>
            <a:r>
              <a:rPr lang="en-US" dirty="0" smtClean="0"/>
              <a:t> in up to 50% with onset of action reported to begin as soon as 2 hrs after admin and persisting for up to 24 hours.</a:t>
            </a:r>
          </a:p>
          <a:p>
            <a:pPr marL="274320" indent="-274320" fontAlgn="auto">
              <a:spcAft>
                <a:spcPts val="0"/>
              </a:spcAft>
              <a:buClr>
                <a:schemeClr val="accent3"/>
              </a:buClr>
              <a:buFont typeface="Wingdings 2"/>
              <a:buChar char=""/>
              <a:defRPr/>
            </a:pPr>
            <a:r>
              <a:rPr lang="en-US" dirty="0" err="1" smtClean="0"/>
              <a:t>Cromolyn</a:t>
            </a:r>
            <a:r>
              <a:rPr lang="en-US" dirty="0" smtClean="0"/>
              <a:t> taken shortly before exercise  is another alternative </a:t>
            </a:r>
            <a:r>
              <a:rPr lang="en-US" dirty="0" smtClean="0">
                <a:solidFill>
                  <a:srgbClr val="FFC000"/>
                </a:solidFill>
              </a:rPr>
              <a:t>(Evidence B)</a:t>
            </a:r>
          </a:p>
          <a:p>
            <a:pPr marL="274320" indent="-274320" fontAlgn="auto">
              <a:spcAft>
                <a:spcPts val="0"/>
              </a:spcAft>
              <a:buClr>
                <a:schemeClr val="accent3"/>
              </a:buClr>
              <a:buFont typeface="Wingdings 2"/>
              <a:buChar char=""/>
              <a:defRPr/>
            </a:pPr>
            <a:r>
              <a:rPr lang="en-US" dirty="0" err="1" smtClean="0"/>
              <a:t>Warmup</a:t>
            </a:r>
            <a:r>
              <a:rPr lang="en-US" dirty="0" smtClean="0"/>
              <a:t> before exercise may reduce the degree of EIB </a:t>
            </a:r>
            <a:r>
              <a:rPr lang="en-US" dirty="0" smtClean="0">
                <a:solidFill>
                  <a:srgbClr val="FFC000"/>
                </a:solidFill>
              </a:rPr>
              <a:t>(Evidence C)</a:t>
            </a:r>
          </a:p>
          <a:p>
            <a:pPr marL="274320" indent="-274320" fontAlgn="auto">
              <a:spcAft>
                <a:spcPts val="0"/>
              </a:spcAft>
              <a:buClr>
                <a:schemeClr val="accent3"/>
              </a:buClr>
              <a:buFont typeface="Wingdings 2"/>
              <a:buChar char=""/>
              <a:defRPr/>
            </a:pPr>
            <a:r>
              <a:rPr lang="en-US" dirty="0" smtClean="0"/>
              <a:t>A mask or scarf over mouth in the cold may help </a:t>
            </a:r>
            <a:r>
              <a:rPr lang="en-US" dirty="0" smtClean="0">
                <a:solidFill>
                  <a:srgbClr val="FFC000"/>
                </a:solidFill>
              </a:rPr>
              <a:t>(Evidence C)</a:t>
            </a:r>
            <a:endParaRPr lang="en-US" dirty="0">
              <a:solidFill>
                <a:srgbClr val="FFC000"/>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chemeClr val="bg2">
                    <a:lumMod val="40000"/>
                    <a:lumOff val="60000"/>
                  </a:schemeClr>
                </a:solidFill>
              </a:rPr>
              <a:t>Pretest #8</a:t>
            </a:r>
            <a:endParaRPr lang="en-US" dirty="0">
              <a:solidFill>
                <a:schemeClr val="bg2">
                  <a:lumMod val="40000"/>
                  <a:lumOff val="60000"/>
                </a:schemeClr>
              </a:solidFill>
            </a:endParaRPr>
          </a:p>
        </p:txBody>
      </p:sp>
      <p:sp>
        <p:nvSpPr>
          <p:cNvPr id="3" name="Content Placeholder 2"/>
          <p:cNvSpPr>
            <a:spLocks noGrp="1"/>
          </p:cNvSpPr>
          <p:nvPr>
            <p:ph idx="1"/>
          </p:nvPr>
        </p:nvSpPr>
        <p:spPr/>
        <p:txBody>
          <a:bodyPr/>
          <a:lstStyle/>
          <a:p>
            <a:pPr>
              <a:buFont typeface="Wingdings 2" pitchFamily="18" charset="2"/>
              <a:buNone/>
            </a:pPr>
            <a:r>
              <a:rPr lang="en-US" smtClean="0">
                <a:solidFill>
                  <a:srgbClr val="FFFF00"/>
                </a:solidFill>
              </a:rPr>
              <a:t>8)  Comorbid conditions are not important to treat to achieve asthma control</a:t>
            </a:r>
          </a:p>
          <a:p>
            <a:pPr>
              <a:buFont typeface="Wingdings 2" pitchFamily="18" charset="2"/>
              <a:buNone/>
            </a:pPr>
            <a:endParaRPr lang="en-US" smtClean="0"/>
          </a:p>
          <a:p>
            <a:pPr>
              <a:buFont typeface="Wingdings 2" pitchFamily="18" charset="2"/>
              <a:buNone/>
            </a:pPr>
            <a:endParaRPr lang="en-US" smtClean="0"/>
          </a:p>
          <a:p>
            <a:pPr>
              <a:buFont typeface="Wingdings 2" pitchFamily="18" charset="2"/>
              <a:buNone/>
            </a:pPr>
            <a:endParaRPr lang="en-US" smtClean="0"/>
          </a:p>
          <a:p>
            <a:pPr algn="ctr">
              <a:buFont typeface="Wingdings 2" pitchFamily="18" charset="2"/>
              <a:buNone/>
            </a:pPr>
            <a:r>
              <a:rPr lang="en-US" sz="4000" smtClean="0">
                <a:solidFill>
                  <a:srgbClr val="FFC000"/>
                </a:solidFill>
              </a:rPr>
              <a:t>FALSE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r>
              <a:rPr lang="en-US" smtClean="0"/>
              <a:t>Comorbid conditions</a:t>
            </a:r>
          </a:p>
        </p:txBody>
      </p:sp>
      <p:sp>
        <p:nvSpPr>
          <p:cNvPr id="3" name="Content Placeholder 2"/>
          <p:cNvSpPr>
            <a:spLocks noGrp="1"/>
          </p:cNvSpPr>
          <p:nvPr>
            <p:ph idx="1"/>
          </p:nvPr>
        </p:nvSpPr>
        <p:spPr/>
        <p:txBody>
          <a:bodyPr>
            <a:normAutofit lnSpcReduction="10000"/>
          </a:bodyPr>
          <a:lstStyle/>
          <a:p>
            <a:pPr marL="274320" indent="-274320" fontAlgn="auto">
              <a:spcAft>
                <a:spcPts val="0"/>
              </a:spcAft>
              <a:buClr>
                <a:schemeClr val="accent3"/>
              </a:buClr>
              <a:buFont typeface="Wingdings 2"/>
              <a:buChar char=""/>
              <a:defRPr/>
            </a:pPr>
            <a:r>
              <a:rPr lang="en-US" dirty="0" smtClean="0"/>
              <a:t>In patients with inadequately controlled asthma, chronic </a:t>
            </a:r>
            <a:r>
              <a:rPr lang="en-US" dirty="0" err="1" smtClean="0"/>
              <a:t>comorbid</a:t>
            </a:r>
            <a:r>
              <a:rPr lang="en-US" dirty="0" smtClean="0"/>
              <a:t> conditions should be considered.</a:t>
            </a:r>
          </a:p>
          <a:p>
            <a:pPr marL="274320" indent="-274320" fontAlgn="auto">
              <a:spcAft>
                <a:spcPts val="0"/>
              </a:spcAft>
              <a:buClr>
                <a:schemeClr val="accent3"/>
              </a:buClr>
              <a:buFont typeface="Wingdings 2"/>
              <a:buChar char=""/>
              <a:defRPr/>
            </a:pPr>
            <a:endParaRPr lang="en-US" dirty="0" smtClean="0"/>
          </a:p>
          <a:p>
            <a:pPr lvl="2" indent="-246888" fontAlgn="auto">
              <a:spcAft>
                <a:spcPts val="0"/>
              </a:spcAft>
              <a:buFont typeface="Wingdings 2"/>
              <a:buChar char=""/>
              <a:defRPr/>
            </a:pPr>
            <a:r>
              <a:rPr lang="en-US" dirty="0" err="1" smtClean="0"/>
              <a:t>Bronchopulmonary</a:t>
            </a:r>
            <a:r>
              <a:rPr lang="en-US" dirty="0" smtClean="0"/>
              <a:t> </a:t>
            </a:r>
            <a:r>
              <a:rPr lang="en-US" dirty="0" err="1" smtClean="0"/>
              <a:t>aspergillosis</a:t>
            </a:r>
            <a:r>
              <a:rPr lang="en-US" dirty="0" smtClean="0"/>
              <a:t> </a:t>
            </a:r>
            <a:r>
              <a:rPr lang="en-US" dirty="0" smtClean="0">
                <a:solidFill>
                  <a:srgbClr val="FFFF00"/>
                </a:solidFill>
              </a:rPr>
              <a:t>(Evidence A)</a:t>
            </a:r>
          </a:p>
          <a:p>
            <a:pPr lvl="2" indent="-246888" fontAlgn="auto">
              <a:spcAft>
                <a:spcPts val="0"/>
              </a:spcAft>
              <a:buFont typeface="Wingdings 2"/>
              <a:buChar char=""/>
              <a:defRPr/>
            </a:pPr>
            <a:r>
              <a:rPr lang="en-US" dirty="0" smtClean="0"/>
              <a:t>GERD </a:t>
            </a:r>
            <a:r>
              <a:rPr lang="en-US" dirty="0" smtClean="0">
                <a:solidFill>
                  <a:srgbClr val="FFFF00"/>
                </a:solidFill>
              </a:rPr>
              <a:t>(Evidence B)</a:t>
            </a:r>
          </a:p>
          <a:p>
            <a:pPr lvl="2" indent="-246888" fontAlgn="auto">
              <a:spcAft>
                <a:spcPts val="0"/>
              </a:spcAft>
              <a:buFont typeface="Wingdings 2"/>
              <a:buChar char=""/>
              <a:defRPr/>
            </a:pPr>
            <a:r>
              <a:rPr lang="en-US" dirty="0" smtClean="0"/>
              <a:t>Obesity </a:t>
            </a:r>
            <a:r>
              <a:rPr lang="en-US" dirty="0" smtClean="0">
                <a:solidFill>
                  <a:srgbClr val="FFFF00"/>
                </a:solidFill>
              </a:rPr>
              <a:t>(Evidence B)</a:t>
            </a:r>
          </a:p>
          <a:p>
            <a:pPr lvl="2" indent="-246888" fontAlgn="auto">
              <a:spcAft>
                <a:spcPts val="0"/>
              </a:spcAft>
              <a:buFont typeface="Wingdings 2"/>
              <a:buChar char=""/>
              <a:defRPr/>
            </a:pPr>
            <a:r>
              <a:rPr lang="en-US" dirty="0" smtClean="0"/>
              <a:t>Obstructive sleep apnea </a:t>
            </a:r>
            <a:r>
              <a:rPr lang="en-US" dirty="0" smtClean="0">
                <a:solidFill>
                  <a:srgbClr val="FFFF00"/>
                </a:solidFill>
              </a:rPr>
              <a:t>(Evidence C)</a:t>
            </a:r>
          </a:p>
          <a:p>
            <a:pPr lvl="2" indent="-246888" fontAlgn="auto">
              <a:spcAft>
                <a:spcPts val="0"/>
              </a:spcAft>
              <a:buFont typeface="Wingdings 2"/>
              <a:buChar char=""/>
              <a:defRPr/>
            </a:pPr>
            <a:r>
              <a:rPr lang="en-US" dirty="0" smtClean="0"/>
              <a:t>Rhinitis/sinusitis </a:t>
            </a:r>
            <a:r>
              <a:rPr lang="en-US" dirty="0" smtClean="0">
                <a:solidFill>
                  <a:srgbClr val="FFFF00"/>
                </a:solidFill>
              </a:rPr>
              <a:t>(Evidence B)</a:t>
            </a:r>
          </a:p>
          <a:p>
            <a:pPr lvl="2" indent="-246888" fontAlgn="auto">
              <a:spcAft>
                <a:spcPts val="0"/>
              </a:spcAft>
              <a:buFont typeface="Wingdings 2"/>
              <a:buChar char=""/>
              <a:defRPr/>
            </a:pPr>
            <a:r>
              <a:rPr lang="en-US" dirty="0" smtClean="0"/>
              <a:t>Chronic stress/depression </a:t>
            </a:r>
            <a:r>
              <a:rPr lang="en-US" dirty="0" smtClean="0">
                <a:solidFill>
                  <a:srgbClr val="FFFF00"/>
                </a:solidFill>
              </a:rPr>
              <a:t>(Evidence C)</a:t>
            </a:r>
          </a:p>
          <a:p>
            <a:pPr lvl="2" indent="-246888" fontAlgn="auto">
              <a:spcAft>
                <a:spcPts val="0"/>
              </a:spcAft>
              <a:buFont typeface="Wingdings 2"/>
              <a:buChar char=""/>
              <a:defRPr/>
            </a:pPr>
            <a:endParaRPr lang="en-US" dirty="0" smtClean="0"/>
          </a:p>
          <a:p>
            <a:pPr lvl="2" indent="-246888" fontAlgn="auto">
              <a:spcAft>
                <a:spcPts val="0"/>
              </a:spcAft>
              <a:buFont typeface="Wingdings 2"/>
              <a:buChar char=""/>
              <a:defRPr/>
            </a:pPr>
            <a:r>
              <a:rPr lang="en-US" dirty="0" smtClean="0"/>
              <a:t>EPR 3 panel</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r>
              <a:rPr lang="en-US" smtClean="0"/>
              <a:t>Comorbid conditions (cont)</a:t>
            </a:r>
          </a:p>
        </p:txBody>
      </p:sp>
      <p:sp>
        <p:nvSpPr>
          <p:cNvPr id="90114" name="Content Placeholder 2"/>
          <p:cNvSpPr>
            <a:spLocks noGrp="1"/>
          </p:cNvSpPr>
          <p:nvPr>
            <p:ph idx="1"/>
          </p:nvPr>
        </p:nvSpPr>
        <p:spPr/>
        <p:txBody>
          <a:bodyPr/>
          <a:lstStyle/>
          <a:p>
            <a:r>
              <a:rPr lang="en-US" smtClean="0"/>
              <a:t>Not as simple as treat this and it gets better.</a:t>
            </a:r>
          </a:p>
          <a:p>
            <a:endParaRPr lang="en-US" smtClean="0"/>
          </a:p>
          <a:p>
            <a:r>
              <a:rPr lang="en-US" smtClean="0"/>
              <a:t>Example of allergic rhinitis and asthma:  Intranasal steroids and nonsedating antihistamines have been reported to decrease ED visits for asthma</a:t>
            </a:r>
          </a:p>
          <a:p>
            <a:endParaRPr lang="en-US" smtClean="0"/>
          </a:p>
          <a:p>
            <a:pPr>
              <a:buFont typeface="Wingdings 2" pitchFamily="18" charset="2"/>
              <a:buNone/>
            </a:pPr>
            <a:r>
              <a:rPr lang="en-US" sz="2000" smtClean="0"/>
              <a:t>Adams et al 2002: Corren et al. 2004; Crystal-Peters et al. 2002</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US" smtClean="0"/>
              <a:t>Comorbid conditions</a:t>
            </a:r>
          </a:p>
        </p:txBody>
      </p:sp>
      <p:sp>
        <p:nvSpPr>
          <p:cNvPr id="91138" name="Content Placeholder 2"/>
          <p:cNvSpPr>
            <a:spLocks noGrp="1"/>
          </p:cNvSpPr>
          <p:nvPr>
            <p:ph idx="1"/>
          </p:nvPr>
        </p:nvSpPr>
        <p:spPr/>
        <p:txBody>
          <a:bodyPr/>
          <a:lstStyle/>
          <a:p>
            <a:pPr>
              <a:buFont typeface="Wingdings 2" pitchFamily="18" charset="2"/>
              <a:buNone/>
            </a:pPr>
            <a:r>
              <a:rPr lang="en-US" smtClean="0"/>
              <a:t>Of adult patients who have asthma, approximately 5 percent have poorly controlled asthma, with frequent symptoms and exacerbations despite use of high-dose ICS</a:t>
            </a:r>
          </a:p>
          <a:p>
            <a:pPr>
              <a:buFont typeface="Wingdings 2" pitchFamily="18" charset="2"/>
              <a:buNone/>
            </a:pPr>
            <a:endParaRPr lang="en-US" smtClean="0"/>
          </a:p>
          <a:p>
            <a:pPr>
              <a:buFont typeface="Wingdings 2" pitchFamily="18" charset="2"/>
              <a:buNone/>
            </a:pPr>
            <a:r>
              <a:rPr lang="en-US" smtClean="0"/>
              <a:t> Little is known about why some patients who have asthma do not respond well to therapy. A high prevalence of comorbidity has been postulated in this </a:t>
            </a:r>
            <a:r>
              <a:rPr lang="fr-FR" smtClean="0"/>
              <a:t>group (Heaney et al. 2003).</a:t>
            </a:r>
            <a:endParaRPr lang="en-US"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r>
              <a:rPr lang="en-US" smtClean="0"/>
              <a:t>Obesity and Asthma</a:t>
            </a:r>
          </a:p>
        </p:txBody>
      </p:sp>
      <p:sp>
        <p:nvSpPr>
          <p:cNvPr id="3" name="Content Placeholder 2"/>
          <p:cNvSpPr>
            <a:spLocks noGrp="1"/>
          </p:cNvSpPr>
          <p:nvPr>
            <p:ph idx="1"/>
          </p:nvPr>
        </p:nvSpPr>
        <p:spPr/>
        <p:txBody>
          <a:bodyPr>
            <a:normAutofit fontScale="92500" lnSpcReduction="20000"/>
          </a:bodyPr>
          <a:lstStyle/>
          <a:p>
            <a:pPr marL="274320" indent="-274320" fontAlgn="auto">
              <a:spcAft>
                <a:spcPts val="0"/>
              </a:spcAft>
              <a:buClr>
                <a:schemeClr val="accent3"/>
              </a:buClr>
              <a:buFont typeface="Wingdings 2"/>
              <a:buChar char=""/>
              <a:defRPr/>
            </a:pPr>
            <a:r>
              <a:rPr lang="en-US" dirty="0" smtClean="0"/>
              <a:t>Cross sectional design 1113 members of a large integrated health care organization, 35 years or older.  Mini-Asthma Quality of Life Questionnaire, Asthma Therapy Assessment Questionnaire, and self-reported asthma-related hospitalization.</a:t>
            </a:r>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Char char=""/>
              <a:defRPr/>
            </a:pPr>
            <a:r>
              <a:rPr lang="en-US" dirty="0" smtClean="0"/>
              <a:t>Even after adjusting for demographics, smoking status, oral corticosteroid use, evidence of GERD and inhaled corticosteroid use, obese adults were more likely to report poor asthma-specific quality of life, poor asthma control and a history of asthma-related hospitalizations.</a:t>
            </a:r>
          </a:p>
          <a:p>
            <a:pPr marL="274320" indent="-274320" fontAlgn="auto">
              <a:spcAft>
                <a:spcPts val="0"/>
              </a:spcAft>
              <a:buClr>
                <a:schemeClr val="accent3"/>
              </a:buClr>
              <a:buFont typeface="Wingdings 2"/>
              <a:buNone/>
              <a:defRPr/>
            </a:pPr>
            <a:endParaRPr lang="en-US" sz="1700" dirty="0" smtClean="0"/>
          </a:p>
          <a:p>
            <a:pPr marL="274320" indent="-274320" fontAlgn="auto">
              <a:spcAft>
                <a:spcPts val="0"/>
              </a:spcAft>
              <a:buClr>
                <a:schemeClr val="accent3"/>
              </a:buClr>
              <a:buFont typeface="Wingdings 2"/>
              <a:buNone/>
              <a:defRPr/>
            </a:pPr>
            <a:r>
              <a:rPr lang="en-US" sz="1700" dirty="0" err="1" smtClean="0"/>
              <a:t>Mosen</a:t>
            </a:r>
            <a:r>
              <a:rPr lang="en-US" sz="1700" dirty="0" smtClean="0"/>
              <a:t> et al 2008</a:t>
            </a:r>
          </a:p>
          <a:p>
            <a:pPr marL="274320" indent="-274320" fontAlgn="auto">
              <a:spcAft>
                <a:spcPts val="0"/>
              </a:spcAft>
              <a:buClr>
                <a:schemeClr val="accent3"/>
              </a:buClr>
              <a:buFont typeface="Wingdings 2"/>
              <a:buNone/>
              <a:defRPr/>
            </a:pPr>
            <a:endParaRPr lang="en-US" dirty="0" smtClean="0"/>
          </a:p>
          <a:p>
            <a:pPr marL="274320" indent="-274320" fontAlgn="auto">
              <a:spcAft>
                <a:spcPts val="0"/>
              </a:spcAft>
              <a:buClr>
                <a:schemeClr val="accent3"/>
              </a:buClr>
              <a:buFont typeface="Wingdings 2"/>
              <a:buChar char=""/>
              <a:defRPr/>
            </a:pP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chemeClr val="bg2">
                    <a:lumMod val="40000"/>
                    <a:lumOff val="60000"/>
                  </a:schemeClr>
                </a:solidFill>
              </a:rPr>
              <a:t>Pretest #9</a:t>
            </a:r>
            <a:endParaRPr lang="en-US" dirty="0">
              <a:solidFill>
                <a:schemeClr val="bg2">
                  <a:lumMod val="40000"/>
                  <a:lumOff val="60000"/>
                </a:schemeClr>
              </a:solidFill>
            </a:endParaRPr>
          </a:p>
        </p:txBody>
      </p:sp>
      <p:sp>
        <p:nvSpPr>
          <p:cNvPr id="3" name="Content Placeholder 2"/>
          <p:cNvSpPr>
            <a:spLocks noGrp="1"/>
          </p:cNvSpPr>
          <p:nvPr>
            <p:ph idx="1"/>
          </p:nvPr>
        </p:nvSpPr>
        <p:spPr/>
        <p:txBody>
          <a:bodyPr/>
          <a:lstStyle/>
          <a:p>
            <a:pPr>
              <a:buFont typeface="Wingdings 2" pitchFamily="18" charset="2"/>
              <a:buNone/>
            </a:pPr>
            <a:r>
              <a:rPr lang="en-US" smtClean="0">
                <a:solidFill>
                  <a:srgbClr val="FFFF00"/>
                </a:solidFill>
              </a:rPr>
              <a:t>9) Cockroaches are good for asthma sufferers</a:t>
            </a:r>
          </a:p>
          <a:p>
            <a:pPr>
              <a:buFont typeface="Wingdings 2" pitchFamily="18" charset="2"/>
              <a:buNone/>
            </a:pPr>
            <a:endParaRPr lang="en-US" smtClean="0"/>
          </a:p>
          <a:p>
            <a:pPr>
              <a:buFont typeface="Wingdings 2" pitchFamily="18" charset="2"/>
              <a:buNone/>
            </a:pPr>
            <a:endParaRPr lang="en-US" smtClean="0"/>
          </a:p>
          <a:p>
            <a:pPr>
              <a:buFont typeface="Wingdings 2" pitchFamily="18" charset="2"/>
              <a:buNone/>
            </a:pPr>
            <a:endParaRPr lang="en-US" smtClean="0"/>
          </a:p>
          <a:p>
            <a:pPr algn="ctr">
              <a:buFont typeface="Wingdings 2" pitchFamily="18" charset="2"/>
              <a:buNone/>
            </a:pPr>
            <a:r>
              <a:rPr lang="en-US" sz="4000" smtClean="0">
                <a:solidFill>
                  <a:srgbClr val="FFC000"/>
                </a:solidFill>
              </a:rPr>
              <a:t>FALSE</a:t>
            </a:r>
          </a:p>
          <a:p>
            <a:pPr algn="ctr">
              <a:buFont typeface="Wingdings 2" pitchFamily="18" charset="2"/>
              <a:buNone/>
            </a:pPr>
            <a:endParaRPr lang="en-US" sz="4000" smtClean="0">
              <a:solidFill>
                <a:srgbClr val="FFC000"/>
              </a:solidFill>
            </a:endParaRPr>
          </a:p>
        </p:txBody>
      </p:sp>
      <p:pic>
        <p:nvPicPr>
          <p:cNvPr id="4" name="Picture 3" descr="cockroach.jpg"/>
          <p:cNvPicPr>
            <a:picLocks noChangeAspect="1"/>
          </p:cNvPicPr>
          <p:nvPr/>
        </p:nvPicPr>
        <p:blipFill>
          <a:blip r:embed="rId2"/>
          <a:srcRect/>
          <a:stretch>
            <a:fillRect/>
          </a:stretch>
        </p:blipFill>
        <p:spPr bwMode="auto">
          <a:xfrm>
            <a:off x="6019800" y="3810000"/>
            <a:ext cx="1181100" cy="1209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4"/>
                                        </p:tgtEl>
                                        <p:attrNameLst>
                                          <p:attrName>ppt_x</p:attrName>
                                        </p:attrNameLst>
                                      </p:cBhvr>
                                      <p:tavLst>
                                        <p:tav tm="0">
                                          <p:val>
                                            <p:strVal val="ppt_x"/>
                                          </p:val>
                                        </p:tav>
                                        <p:tav tm="100000">
                                          <p:val>
                                            <p:strVal val="ppt_x"/>
                                          </p:val>
                                        </p:tav>
                                      </p:tavLst>
                                    </p:anim>
                                    <p:anim calcmode="lin" valueType="num">
                                      <p:cBhvr additive="base">
                                        <p:cTn id="19" dur="500"/>
                                        <p:tgtEl>
                                          <p:spTgt spid="4"/>
                                        </p:tgtEl>
                                        <p:attrNameLst>
                                          <p:attrName>ppt_y</p:attrName>
                                        </p:attrNameLst>
                                      </p:cBhvr>
                                      <p:tavLst>
                                        <p:tav tm="0">
                                          <p:val>
                                            <p:strVal val="ppt_y"/>
                                          </p:val>
                                        </p:tav>
                                        <p:tav tm="100000">
                                          <p:val>
                                            <p:strVal val="1+ppt_h/2"/>
                                          </p:val>
                                        </p:tav>
                                      </p:tavLst>
                                    </p:anim>
                                    <p:set>
                                      <p:cBhvr>
                                        <p:cTn id="20"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r>
              <a:rPr lang="en-US" smtClean="0"/>
              <a:t>Allergens and Asthma </a:t>
            </a:r>
          </a:p>
        </p:txBody>
      </p:sp>
      <p:sp>
        <p:nvSpPr>
          <p:cNvPr id="3" name="Content Placeholder 2"/>
          <p:cNvSpPr>
            <a:spLocks noGrp="1"/>
          </p:cNvSpPr>
          <p:nvPr>
            <p:ph idx="1"/>
          </p:nvPr>
        </p:nvSpPr>
        <p:spPr/>
        <p:txBody>
          <a:bodyPr/>
          <a:lstStyle/>
          <a:p>
            <a:pPr>
              <a:buFont typeface="Wingdings 2" pitchFamily="18" charset="2"/>
              <a:buNone/>
            </a:pPr>
            <a:r>
              <a:rPr lang="en-US" smtClean="0"/>
              <a:t>Which of the following allergens is more likely to cause disproportionately higher asthma morbidity among inner-city residents?</a:t>
            </a:r>
          </a:p>
          <a:p>
            <a:pPr>
              <a:buFont typeface="Wingdings 2" pitchFamily="18" charset="2"/>
              <a:buNone/>
            </a:pPr>
            <a:endParaRPr lang="en-US" smtClean="0"/>
          </a:p>
          <a:p>
            <a:pPr>
              <a:buFont typeface="Wingdings 2" pitchFamily="18" charset="2"/>
              <a:buNone/>
            </a:pPr>
            <a:r>
              <a:rPr lang="en-US" smtClean="0"/>
              <a:t>		Tree pollen</a:t>
            </a:r>
          </a:p>
          <a:p>
            <a:pPr>
              <a:buFont typeface="Wingdings 2" pitchFamily="18" charset="2"/>
              <a:buNone/>
            </a:pPr>
            <a:r>
              <a:rPr lang="en-US" smtClean="0"/>
              <a:t>		House Mite Allergen</a:t>
            </a:r>
          </a:p>
          <a:p>
            <a:pPr>
              <a:buFont typeface="Wingdings 2" pitchFamily="18" charset="2"/>
              <a:buNone/>
            </a:pPr>
            <a:r>
              <a:rPr lang="en-US" smtClean="0"/>
              <a:t>		Mold</a:t>
            </a:r>
          </a:p>
          <a:p>
            <a:pPr>
              <a:buFont typeface="Wingdings 2" pitchFamily="18" charset="2"/>
              <a:buNone/>
            </a:pPr>
            <a:r>
              <a:rPr lang="en-US" smtClean="0"/>
              <a:t>		Cat Dander</a:t>
            </a:r>
          </a:p>
          <a:p>
            <a:pPr>
              <a:buFont typeface="Wingdings 2" pitchFamily="18" charset="2"/>
              <a:buNone/>
            </a:pPr>
            <a:r>
              <a:rPr lang="en-US" smtClean="0"/>
              <a:t>		Cockroach Allergen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6" end="6"/>
                                            </p:txEl>
                                          </p:spTgt>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Awesome things about college students</a:t>
            </a:r>
            <a:endParaRPr lang="en-US" dirty="0"/>
          </a:p>
        </p:txBody>
      </p:sp>
      <p:sp>
        <p:nvSpPr>
          <p:cNvPr id="3" name="Content Placeholder 2"/>
          <p:cNvSpPr>
            <a:spLocks noGrp="1"/>
          </p:cNvSpPr>
          <p:nvPr>
            <p:ph idx="1"/>
          </p:nvPr>
        </p:nvSpPr>
        <p:spPr/>
        <p:txBody>
          <a:bodyPr>
            <a:normAutofit lnSpcReduction="10000"/>
          </a:bodyPr>
          <a:lstStyle/>
          <a:p>
            <a:pPr marL="274320" indent="-274320" fontAlgn="auto">
              <a:spcAft>
                <a:spcPts val="0"/>
              </a:spcAft>
              <a:buClr>
                <a:schemeClr val="accent3"/>
              </a:buClr>
              <a:buFont typeface="Wingdings 2"/>
              <a:buChar char=""/>
              <a:defRPr/>
            </a:pPr>
            <a:r>
              <a:rPr lang="en-US" dirty="0" smtClean="0"/>
              <a:t>“Captive” audience</a:t>
            </a:r>
          </a:p>
          <a:p>
            <a:pPr marL="274320" indent="-274320" fontAlgn="auto">
              <a:spcAft>
                <a:spcPts val="0"/>
              </a:spcAft>
              <a:buClr>
                <a:schemeClr val="accent3"/>
              </a:buClr>
              <a:buFont typeface="Wingdings 2"/>
              <a:buChar char=""/>
              <a:defRPr/>
            </a:pPr>
            <a:r>
              <a:rPr lang="en-US" dirty="0" smtClean="0"/>
              <a:t>Follow up appointments</a:t>
            </a:r>
          </a:p>
          <a:p>
            <a:pPr marL="274320" indent="-274320" fontAlgn="auto">
              <a:spcAft>
                <a:spcPts val="0"/>
              </a:spcAft>
              <a:buClr>
                <a:schemeClr val="accent3"/>
              </a:buClr>
              <a:buFont typeface="Wingdings 2"/>
              <a:buChar char=""/>
              <a:defRPr/>
            </a:pPr>
            <a:r>
              <a:rPr lang="en-US" dirty="0" smtClean="0"/>
              <a:t>Resources</a:t>
            </a:r>
          </a:p>
          <a:p>
            <a:pPr marL="274320" indent="-274320" fontAlgn="auto">
              <a:spcAft>
                <a:spcPts val="0"/>
              </a:spcAft>
              <a:buClr>
                <a:schemeClr val="accent3"/>
              </a:buClr>
              <a:buFont typeface="Wingdings 2"/>
              <a:buChar char=""/>
              <a:defRPr/>
            </a:pPr>
            <a:r>
              <a:rPr lang="en-US" dirty="0" smtClean="0"/>
              <a:t>Bright/teachable/receptive</a:t>
            </a:r>
          </a:p>
          <a:p>
            <a:pPr marL="274320" indent="-274320" fontAlgn="auto">
              <a:spcAft>
                <a:spcPts val="0"/>
              </a:spcAft>
              <a:buClr>
                <a:schemeClr val="accent3"/>
              </a:buClr>
              <a:buFont typeface="Wingdings 2"/>
              <a:buChar char=""/>
              <a:defRPr/>
            </a:pPr>
            <a:r>
              <a:rPr lang="en-US" dirty="0" smtClean="0"/>
              <a:t>Ease of follow up</a:t>
            </a:r>
          </a:p>
          <a:p>
            <a:pPr marL="274320" indent="-274320" fontAlgn="auto">
              <a:spcAft>
                <a:spcPts val="0"/>
              </a:spcAft>
              <a:buClr>
                <a:schemeClr val="accent3"/>
              </a:buClr>
              <a:buFont typeface="Wingdings 2"/>
              <a:buChar char=""/>
              <a:defRPr/>
            </a:pPr>
            <a:r>
              <a:rPr lang="en-US" dirty="0" smtClean="0"/>
              <a:t>Generally healthy</a:t>
            </a:r>
          </a:p>
          <a:p>
            <a:pPr marL="274320" indent="-274320" fontAlgn="auto">
              <a:spcAft>
                <a:spcPts val="0"/>
              </a:spcAft>
              <a:buClr>
                <a:schemeClr val="accent3"/>
              </a:buClr>
              <a:buFont typeface="Wingdings 2"/>
              <a:buChar char=""/>
              <a:defRPr/>
            </a:pPr>
            <a:r>
              <a:rPr lang="en-US" dirty="0" smtClean="0"/>
              <a:t>Usually have insurance</a:t>
            </a:r>
          </a:p>
          <a:p>
            <a:pPr marL="274320" indent="-274320" fontAlgn="auto">
              <a:spcAft>
                <a:spcPts val="0"/>
              </a:spcAft>
              <a:buClr>
                <a:schemeClr val="accent3"/>
              </a:buClr>
              <a:buFont typeface="Wingdings 2"/>
              <a:buChar char=""/>
              <a:defRPr/>
            </a:pPr>
            <a:r>
              <a:rPr lang="en-US" dirty="0" smtClean="0"/>
              <a:t>We usually have EHRs that can help us with quality of care – built in assessments for asthma care and exacerbations</a:t>
            </a:r>
          </a:p>
          <a:p>
            <a:pPr marL="274320" indent="-274320" fontAlgn="auto">
              <a:spcAft>
                <a:spcPts val="0"/>
              </a:spcAft>
              <a:buClr>
                <a:schemeClr val="accent3"/>
              </a:buClr>
              <a:buFont typeface="Wingdings 2"/>
              <a:buChar char=""/>
              <a:defRPr/>
            </a:pP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r>
              <a:rPr lang="en-US" smtClean="0"/>
              <a:t>Cockroaches are Bad</a:t>
            </a:r>
          </a:p>
        </p:txBody>
      </p:sp>
      <p:sp>
        <p:nvSpPr>
          <p:cNvPr id="3" name="Content Placeholder 2"/>
          <p:cNvSpPr>
            <a:spLocks noGrp="1"/>
          </p:cNvSpPr>
          <p:nvPr>
            <p:ph idx="1"/>
          </p:nvPr>
        </p:nvSpPr>
        <p:spPr/>
        <p:txBody>
          <a:bodyPr>
            <a:normAutofit fontScale="92500" lnSpcReduction="10000"/>
          </a:bodyPr>
          <a:lstStyle/>
          <a:p>
            <a:pPr marL="274320" indent="-274320" fontAlgn="auto">
              <a:spcAft>
                <a:spcPts val="0"/>
              </a:spcAft>
              <a:buClr>
                <a:schemeClr val="accent3"/>
              </a:buClr>
              <a:buFont typeface="Wingdings 2"/>
              <a:buChar char=""/>
              <a:defRPr/>
            </a:pPr>
            <a:r>
              <a:rPr lang="en-US" dirty="0" smtClean="0"/>
              <a:t>Evidence:  </a:t>
            </a:r>
            <a:r>
              <a:rPr lang="en-US" dirty="0" err="1" smtClean="0"/>
              <a:t>Rosenstreich</a:t>
            </a:r>
            <a:r>
              <a:rPr lang="en-US" dirty="0" smtClean="0"/>
              <a:t>, DL et al.  The role of cockroach allergy and exposure to cockroach allergen in causing morbidity among inner-city children with asthma.  NEJM 1997;  336(19) 1356-1363.</a:t>
            </a:r>
          </a:p>
          <a:p>
            <a:pPr marL="274320" indent="-274320" fontAlgn="auto">
              <a:spcAft>
                <a:spcPts val="0"/>
              </a:spcAft>
              <a:buClr>
                <a:schemeClr val="accent3"/>
              </a:buClr>
              <a:buFont typeface="Wingdings 2"/>
              <a:buChar char=""/>
              <a:defRPr/>
            </a:pPr>
            <a:r>
              <a:rPr lang="en-US" dirty="0" smtClean="0"/>
              <a:t>RCT trial;  1992-1993, 476 kids ages 4-9 yrs, baseline and 1 year</a:t>
            </a:r>
          </a:p>
          <a:p>
            <a:pPr marL="274320" indent="-274320" fontAlgn="auto">
              <a:spcAft>
                <a:spcPts val="0"/>
              </a:spcAft>
              <a:buClr>
                <a:schemeClr val="accent3"/>
              </a:buClr>
              <a:buFont typeface="Wingdings 2"/>
              <a:buChar char=""/>
              <a:defRPr/>
            </a:pPr>
            <a:r>
              <a:rPr lang="en-US" dirty="0" smtClean="0"/>
              <a:t>Allergic to cockroach allergen(36.8%), dust mite (35%), cat (22.7%).  Highest levels of hospitalization for asthma were for those who had the highest exposure to cockroach allergen in their bedrooms and were allergic.  Similar patterns were not found for the combination of allergy to dust mites or cat dander and high levels of the allergen.</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While we’re talking about Cockroaches:  Dust Mites</a:t>
            </a:r>
            <a:endParaRPr lang="en-US" dirty="0"/>
          </a:p>
        </p:txBody>
      </p:sp>
      <p:sp>
        <p:nvSpPr>
          <p:cNvPr id="3" name="Content Placeholder 2"/>
          <p:cNvSpPr>
            <a:spLocks noGrp="1"/>
          </p:cNvSpPr>
          <p:nvPr>
            <p:ph idx="1"/>
          </p:nvPr>
        </p:nvSpPr>
        <p:spPr/>
        <p:txBody>
          <a:bodyPr>
            <a:normAutofit fontScale="92500" lnSpcReduction="20000"/>
          </a:bodyPr>
          <a:lstStyle/>
          <a:p>
            <a:pPr marL="274320" indent="-274320" fontAlgn="auto">
              <a:spcAft>
                <a:spcPts val="0"/>
              </a:spcAft>
              <a:buClr>
                <a:schemeClr val="accent3"/>
              </a:buClr>
              <a:buFont typeface="Wingdings 2"/>
              <a:buNone/>
              <a:defRPr/>
            </a:pPr>
            <a:r>
              <a:rPr lang="en-US" dirty="0" smtClean="0">
                <a:solidFill>
                  <a:srgbClr val="FFFF00"/>
                </a:solidFill>
              </a:rPr>
              <a:t>Evidence A</a:t>
            </a:r>
          </a:p>
          <a:p>
            <a:pPr marL="274320" indent="-274320" fontAlgn="auto">
              <a:spcAft>
                <a:spcPts val="0"/>
              </a:spcAft>
              <a:buClr>
                <a:schemeClr val="accent3"/>
              </a:buClr>
              <a:buFont typeface="Wingdings 2"/>
              <a:buNone/>
              <a:defRPr/>
            </a:pPr>
            <a:r>
              <a:rPr lang="en-US" dirty="0" smtClean="0"/>
              <a:t>		-Encase the mattress in an allergen-impermeable 	cover.</a:t>
            </a:r>
          </a:p>
          <a:p>
            <a:pPr marL="274320" indent="-274320" fontAlgn="auto">
              <a:spcAft>
                <a:spcPts val="0"/>
              </a:spcAft>
              <a:buClr>
                <a:schemeClr val="accent3"/>
              </a:buClr>
              <a:buFont typeface="Wingdings 2"/>
              <a:buNone/>
              <a:defRPr/>
            </a:pPr>
            <a:r>
              <a:rPr lang="en-US" dirty="0" smtClean="0"/>
              <a:t>		-Encase the pillow in an allergen-impermeable cover 	or wash it weekly.</a:t>
            </a:r>
          </a:p>
          <a:p>
            <a:pPr marL="274320" indent="-274320" fontAlgn="auto">
              <a:spcAft>
                <a:spcPts val="0"/>
              </a:spcAft>
              <a:buClr>
                <a:schemeClr val="accent3"/>
              </a:buClr>
              <a:buFont typeface="Wingdings 2"/>
              <a:buNone/>
              <a:defRPr/>
            </a:pPr>
            <a:r>
              <a:rPr lang="en-US" dirty="0" smtClean="0"/>
              <a:t>		-Wash the sheets and blankets on the bed weekly 	in hot water.</a:t>
            </a:r>
          </a:p>
          <a:p>
            <a:pPr marL="274320" indent="-274320" fontAlgn="auto">
              <a:spcAft>
                <a:spcPts val="0"/>
              </a:spcAft>
              <a:buClr>
                <a:schemeClr val="accent3"/>
              </a:buClr>
              <a:buFont typeface="Wingdings 2"/>
              <a:buNone/>
              <a:defRPr/>
            </a:pPr>
            <a:r>
              <a:rPr lang="en-US" dirty="0" smtClean="0"/>
              <a:t>		-A temperature of &gt;130F is necessary for killing 	house-dust mites.</a:t>
            </a:r>
          </a:p>
          <a:p>
            <a:pPr marL="274320" indent="-274320" fontAlgn="auto">
              <a:spcAft>
                <a:spcPts val="0"/>
              </a:spcAft>
              <a:buClr>
                <a:schemeClr val="accent3"/>
              </a:buClr>
              <a:buFont typeface="Wingdings 2"/>
              <a:buNone/>
              <a:defRPr/>
            </a:pPr>
            <a:r>
              <a:rPr lang="en-US" dirty="0" smtClean="0"/>
              <a:t>		</a:t>
            </a:r>
          </a:p>
          <a:p>
            <a:pPr marL="274320" indent="-274320" fontAlgn="auto">
              <a:spcAft>
                <a:spcPts val="0"/>
              </a:spcAft>
              <a:buClr>
                <a:schemeClr val="accent3"/>
              </a:buClr>
              <a:buFont typeface="Wingdings 2"/>
              <a:buNone/>
              <a:defRPr/>
            </a:pPr>
            <a:r>
              <a:rPr lang="en-US" dirty="0" smtClean="0">
                <a:solidFill>
                  <a:srgbClr val="FFFF00"/>
                </a:solidFill>
              </a:rPr>
              <a:t>HOW LIKELY ARE OUR PATIENTS TO COMPLY WITH THIS?</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chemeClr val="bg2">
                    <a:lumMod val="40000"/>
                    <a:lumOff val="60000"/>
                  </a:schemeClr>
                </a:solidFill>
              </a:rPr>
              <a:t>Pretest #10</a:t>
            </a:r>
            <a:endParaRPr lang="en-US" dirty="0">
              <a:solidFill>
                <a:schemeClr val="bg2">
                  <a:lumMod val="40000"/>
                  <a:lumOff val="60000"/>
                </a:schemeClr>
              </a:solidFill>
            </a:endParaRPr>
          </a:p>
        </p:txBody>
      </p:sp>
      <p:sp>
        <p:nvSpPr>
          <p:cNvPr id="3" name="Content Placeholder 2"/>
          <p:cNvSpPr>
            <a:spLocks noGrp="1"/>
          </p:cNvSpPr>
          <p:nvPr>
            <p:ph idx="1"/>
          </p:nvPr>
        </p:nvSpPr>
        <p:spPr/>
        <p:txBody>
          <a:bodyPr/>
          <a:lstStyle/>
          <a:p>
            <a:pPr>
              <a:buFont typeface="Wingdings 2" pitchFamily="18" charset="2"/>
              <a:buNone/>
            </a:pPr>
            <a:r>
              <a:rPr lang="en-US" smtClean="0">
                <a:solidFill>
                  <a:srgbClr val="FFFF00"/>
                </a:solidFill>
              </a:rPr>
              <a:t>10) Beer and advil can’t make asthma worse</a:t>
            </a:r>
          </a:p>
          <a:p>
            <a:endParaRPr lang="en-US" smtClean="0"/>
          </a:p>
          <a:p>
            <a:endParaRPr lang="en-US" smtClean="0"/>
          </a:p>
          <a:p>
            <a:endParaRPr lang="en-US" smtClean="0"/>
          </a:p>
          <a:p>
            <a:pPr algn="ctr">
              <a:buFont typeface="Wingdings 2" pitchFamily="18" charset="2"/>
              <a:buNone/>
            </a:pPr>
            <a:r>
              <a:rPr lang="en-US" sz="4000" smtClean="0">
                <a:solidFill>
                  <a:srgbClr val="FFC000"/>
                </a:solidFill>
              </a:rPr>
              <a:t>FALSE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r>
              <a:rPr lang="en-US" smtClean="0"/>
              <a:t>Sulfite sensitivity</a:t>
            </a:r>
          </a:p>
        </p:txBody>
      </p:sp>
      <p:sp>
        <p:nvSpPr>
          <p:cNvPr id="98306" name="Content Placeholder 2"/>
          <p:cNvSpPr>
            <a:spLocks noGrp="1"/>
          </p:cNvSpPr>
          <p:nvPr>
            <p:ph idx="1"/>
          </p:nvPr>
        </p:nvSpPr>
        <p:spPr/>
        <p:txBody>
          <a:bodyPr/>
          <a:lstStyle/>
          <a:p>
            <a:r>
              <a:rPr lang="en-US" smtClean="0"/>
              <a:t>Avoiding sulfite containing products may make some patients have less sxs </a:t>
            </a:r>
            <a:r>
              <a:rPr lang="en-US" smtClean="0">
                <a:solidFill>
                  <a:srgbClr val="FFFF00"/>
                </a:solidFill>
              </a:rPr>
              <a:t>(Evidence C).  </a:t>
            </a:r>
            <a:r>
              <a:rPr lang="en-US" smtClean="0"/>
              <a:t>Consider in patients with severe persistent asthma</a:t>
            </a:r>
          </a:p>
          <a:p>
            <a:pPr>
              <a:buFont typeface="Wingdings 2" pitchFamily="18" charset="2"/>
              <a:buNone/>
            </a:pPr>
            <a:endParaRPr lang="en-US" smtClean="0"/>
          </a:p>
          <a:p>
            <a:r>
              <a:rPr lang="en-US" smtClean="0"/>
              <a:t>Products that can contain sulfites are as follows:</a:t>
            </a:r>
          </a:p>
          <a:p>
            <a:pPr lvl="3"/>
            <a:r>
              <a:rPr lang="en-US" smtClean="0"/>
              <a:t>Beer</a:t>
            </a:r>
          </a:p>
          <a:p>
            <a:pPr lvl="3"/>
            <a:r>
              <a:rPr lang="en-US" smtClean="0"/>
              <a:t>Wine</a:t>
            </a:r>
          </a:p>
          <a:p>
            <a:pPr lvl="3"/>
            <a:r>
              <a:rPr lang="en-US" smtClean="0"/>
              <a:t>Processed potatoes</a:t>
            </a:r>
          </a:p>
          <a:p>
            <a:pPr lvl="3"/>
            <a:r>
              <a:rPr lang="en-US" smtClean="0"/>
              <a:t>Shrimp</a:t>
            </a:r>
          </a:p>
          <a:p>
            <a:pPr lvl="3"/>
            <a:r>
              <a:rPr lang="en-US" smtClean="0"/>
              <a:t>Dried fruit</a:t>
            </a:r>
          </a:p>
          <a:p>
            <a:pPr lvl="3">
              <a:buFont typeface="Wingdings 2" pitchFamily="18" charset="2"/>
              <a:buNone/>
            </a:pPr>
            <a:endParaRPr lang="en-US" smtClean="0"/>
          </a:p>
          <a:p>
            <a:pPr lvl="3"/>
            <a:endParaRPr lang="en-US" smtClean="0"/>
          </a:p>
          <a:p>
            <a:pPr lvl="3">
              <a:buFont typeface="Wingdings 2" pitchFamily="18" charset="2"/>
              <a:buNone/>
            </a:pPr>
            <a:endParaRPr lang="en-US"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p:txBody>
          <a:bodyPr/>
          <a:lstStyle/>
          <a:p>
            <a:r>
              <a:rPr lang="en-US" smtClean="0"/>
              <a:t>Sulfites (cont)</a:t>
            </a:r>
          </a:p>
        </p:txBody>
      </p:sp>
      <p:sp>
        <p:nvSpPr>
          <p:cNvPr id="99330" name="Content Placeholder 2"/>
          <p:cNvSpPr>
            <a:spLocks noGrp="1"/>
          </p:cNvSpPr>
          <p:nvPr>
            <p:ph idx="1"/>
          </p:nvPr>
        </p:nvSpPr>
        <p:spPr/>
        <p:txBody>
          <a:bodyPr/>
          <a:lstStyle/>
          <a:p>
            <a:r>
              <a:rPr lang="en-US" smtClean="0"/>
              <a:t>Added sulfites are more common in wine than beer.  Sulfite formation can happen naturally as a result of fermentation</a:t>
            </a:r>
          </a:p>
          <a:p>
            <a:endParaRPr lang="en-US" smtClean="0"/>
          </a:p>
          <a:p>
            <a:r>
              <a:rPr lang="en-US" smtClean="0"/>
              <a:t>Sulfites are used as a preservative fairly frequently and they inhibit browning and discourage bacterial growth</a:t>
            </a:r>
          </a:p>
          <a:p>
            <a:endParaRPr lang="en-US" smtClean="0"/>
          </a:p>
          <a:p>
            <a:r>
              <a:rPr lang="en-US" smtClean="0"/>
              <a:t>FDA estimates that 1/100 people is sulfite-sensitive and that of that group 5% have asthma.  Sulfites are required to be labeled on food products by FDA.</a:t>
            </a:r>
          </a:p>
          <a:p>
            <a:endParaRPr lang="en-US" smtClean="0"/>
          </a:p>
          <a:p>
            <a:endParaRPr lang="en-US"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r>
              <a:rPr lang="en-US" smtClean="0"/>
              <a:t>Aspirin Sensitivity</a:t>
            </a:r>
          </a:p>
        </p:txBody>
      </p:sp>
      <p:sp>
        <p:nvSpPr>
          <p:cNvPr id="100354" name="Content Placeholder 2"/>
          <p:cNvSpPr>
            <a:spLocks noGrp="1"/>
          </p:cNvSpPr>
          <p:nvPr>
            <p:ph idx="1"/>
          </p:nvPr>
        </p:nvSpPr>
        <p:spPr/>
        <p:txBody>
          <a:bodyPr/>
          <a:lstStyle/>
          <a:p>
            <a:r>
              <a:rPr lang="en-US" smtClean="0"/>
              <a:t>EPR recommends that clinicians query patient about possible bronchoconstriction by aspirin or NSAIDs </a:t>
            </a:r>
            <a:r>
              <a:rPr lang="en-US" smtClean="0">
                <a:solidFill>
                  <a:srgbClr val="FFFF00"/>
                </a:solidFill>
              </a:rPr>
              <a:t>(Evidence C)</a:t>
            </a:r>
          </a:p>
          <a:p>
            <a:endParaRPr lang="en-US" smtClean="0"/>
          </a:p>
          <a:p>
            <a:r>
              <a:rPr lang="en-US" smtClean="0"/>
              <a:t>A syndrome that often includes rhinorrhea, nasal polyps, sinusitis, conjunctival edema and asthma following aspirin ingestion.</a:t>
            </a:r>
          </a:p>
          <a:p>
            <a:endParaRPr lang="en-US" smtClean="0"/>
          </a:p>
          <a:p>
            <a:r>
              <a:rPr lang="en-US" smtClean="0"/>
              <a:t>As many as 20 percent of adults with asthma may have worsening with NSAIDs</a:t>
            </a:r>
          </a:p>
          <a:p>
            <a:endParaRPr lang="en-US"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r>
              <a:rPr lang="en-US" smtClean="0"/>
              <a:t>ASA sensitivity continued</a:t>
            </a:r>
          </a:p>
        </p:txBody>
      </p:sp>
      <p:sp>
        <p:nvSpPr>
          <p:cNvPr id="3" name="Content Placeholder 2"/>
          <p:cNvSpPr>
            <a:spLocks noGrp="1"/>
          </p:cNvSpPr>
          <p:nvPr>
            <p:ph idx="1"/>
          </p:nvPr>
        </p:nvSpPr>
        <p:spPr/>
        <p:txBody>
          <a:bodyPr>
            <a:normAutofit fontScale="92500" lnSpcReduction="20000"/>
          </a:bodyPr>
          <a:lstStyle/>
          <a:p>
            <a:pPr marL="274320" indent="-274320" fontAlgn="auto">
              <a:spcAft>
                <a:spcPts val="0"/>
              </a:spcAft>
              <a:buClr>
                <a:schemeClr val="accent3"/>
              </a:buClr>
              <a:buFont typeface="Wingdings 2"/>
              <a:buChar char=""/>
              <a:defRPr/>
            </a:pPr>
            <a:r>
              <a:rPr lang="en-US" dirty="0" smtClean="0"/>
              <a:t>Alternatives that typically do not cause </a:t>
            </a:r>
            <a:r>
              <a:rPr lang="en-US" dirty="0" err="1" smtClean="0"/>
              <a:t>bronchospasm</a:t>
            </a:r>
            <a:r>
              <a:rPr lang="en-US" dirty="0" smtClean="0"/>
              <a:t> includes acetaminophen (7% cross reactivity), </a:t>
            </a:r>
            <a:r>
              <a:rPr lang="en-US" dirty="0" err="1" smtClean="0"/>
              <a:t>salsalate</a:t>
            </a:r>
            <a:r>
              <a:rPr lang="en-US" dirty="0" smtClean="0"/>
              <a:t>, or highly selective COX-2 inhibitor </a:t>
            </a:r>
            <a:r>
              <a:rPr lang="en-US" dirty="0" err="1" smtClean="0"/>
              <a:t>celecoxib</a:t>
            </a:r>
            <a:r>
              <a:rPr lang="en-US" dirty="0" smtClean="0"/>
              <a:t>.</a:t>
            </a:r>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Char char=""/>
              <a:defRPr/>
            </a:pPr>
            <a:r>
              <a:rPr lang="en-US" dirty="0" smtClean="0"/>
              <a:t>Cross reactivity can be seen with other NSAIDs including </a:t>
            </a:r>
            <a:r>
              <a:rPr lang="en-US" dirty="0" err="1" smtClean="0"/>
              <a:t>indomethacin</a:t>
            </a:r>
            <a:r>
              <a:rPr lang="en-US" dirty="0" smtClean="0"/>
              <a:t>, naproxen, ibuprofen, </a:t>
            </a:r>
            <a:r>
              <a:rPr lang="en-US" dirty="0" err="1" smtClean="0"/>
              <a:t>fenoprofen</a:t>
            </a:r>
            <a:r>
              <a:rPr lang="en-US" dirty="0" smtClean="0"/>
              <a:t>.</a:t>
            </a:r>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Char char=""/>
              <a:defRPr/>
            </a:pPr>
            <a:r>
              <a:rPr lang="en-US" dirty="0" smtClean="0"/>
              <a:t>Treatment of choice for patients with aspirin-induced asthma = </a:t>
            </a:r>
            <a:r>
              <a:rPr lang="en-US" dirty="0" err="1" smtClean="0"/>
              <a:t>leukotriene</a:t>
            </a:r>
            <a:r>
              <a:rPr lang="en-US" dirty="0" smtClean="0"/>
              <a:t> modifiers.</a:t>
            </a:r>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None/>
              <a:defRPr/>
            </a:pPr>
            <a:r>
              <a:rPr lang="en-US" dirty="0" err="1" smtClean="0"/>
              <a:t>Drazen</a:t>
            </a:r>
            <a:r>
              <a:rPr lang="en-US" dirty="0" smtClean="0"/>
              <a:t> et al Treatment of asthma with drugs modifying the </a:t>
            </a:r>
            <a:r>
              <a:rPr lang="en-US" dirty="0" err="1" smtClean="0"/>
              <a:t>leukotriene</a:t>
            </a:r>
            <a:r>
              <a:rPr lang="en-US" dirty="0" smtClean="0"/>
              <a:t> pathway.  NEJM 1999; 340(3) 197-206.</a:t>
            </a:r>
          </a:p>
          <a:p>
            <a:pPr marL="274320" indent="-274320" fontAlgn="auto">
              <a:spcAft>
                <a:spcPts val="0"/>
              </a:spcAft>
              <a:buClr>
                <a:schemeClr val="accent3"/>
              </a:buClr>
              <a:buFont typeface="Wingdings 2"/>
              <a:buChar char=""/>
              <a:defRPr/>
            </a:pP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lstStyle/>
          <a:p>
            <a:r>
              <a:rPr lang="en-US" smtClean="0"/>
              <a:t>Salsalate</a:t>
            </a:r>
          </a:p>
        </p:txBody>
      </p:sp>
      <p:sp>
        <p:nvSpPr>
          <p:cNvPr id="3" name="Content Placeholder 2"/>
          <p:cNvSpPr>
            <a:spLocks noGrp="1"/>
          </p:cNvSpPr>
          <p:nvPr>
            <p:ph idx="1"/>
          </p:nvPr>
        </p:nvSpPr>
        <p:spPr/>
        <p:txBody>
          <a:bodyPr>
            <a:normAutofit fontScale="92500" lnSpcReduction="20000"/>
          </a:bodyPr>
          <a:lstStyle/>
          <a:p>
            <a:pPr marL="274320" indent="-274320" fontAlgn="auto">
              <a:spcAft>
                <a:spcPts val="0"/>
              </a:spcAft>
              <a:buClr>
                <a:schemeClr val="accent3"/>
              </a:buClr>
              <a:buFont typeface="Wingdings 2"/>
              <a:buChar char=""/>
              <a:defRPr/>
            </a:pPr>
            <a:r>
              <a:rPr lang="en-US" dirty="0" smtClean="0"/>
              <a:t>Weakly inhibits COX-1</a:t>
            </a:r>
          </a:p>
          <a:p>
            <a:pPr marL="274320" indent="-274320" fontAlgn="auto">
              <a:spcAft>
                <a:spcPts val="0"/>
              </a:spcAft>
              <a:buClr>
                <a:schemeClr val="accent3"/>
              </a:buClr>
              <a:buFont typeface="Wingdings 2"/>
              <a:buChar char=""/>
              <a:defRPr/>
            </a:pPr>
            <a:r>
              <a:rPr lang="en-US" dirty="0" smtClean="0"/>
              <a:t>In the family of Non-acetyl </a:t>
            </a:r>
            <a:r>
              <a:rPr lang="en-US" dirty="0" err="1" smtClean="0"/>
              <a:t>salicylates</a:t>
            </a:r>
            <a:endParaRPr lang="en-US" dirty="0" smtClean="0"/>
          </a:p>
          <a:p>
            <a:pPr marL="274320" indent="-274320" fontAlgn="auto">
              <a:spcAft>
                <a:spcPts val="0"/>
              </a:spcAft>
              <a:buClr>
                <a:schemeClr val="accent3"/>
              </a:buClr>
              <a:buFont typeface="Wingdings 2"/>
              <a:buChar char=""/>
              <a:defRPr/>
            </a:pPr>
            <a:r>
              <a:rPr lang="en-US" dirty="0" smtClean="0"/>
              <a:t>Inexpensive (covered for $4 or $5 in most 1 month discount prescriptions)</a:t>
            </a:r>
          </a:p>
          <a:p>
            <a:pPr marL="274320" indent="-274320" fontAlgn="auto">
              <a:spcAft>
                <a:spcPts val="0"/>
              </a:spcAft>
              <a:buClr>
                <a:schemeClr val="accent3"/>
              </a:buClr>
              <a:buFont typeface="Wingdings 2"/>
              <a:buChar char=""/>
              <a:defRPr/>
            </a:pPr>
            <a:r>
              <a:rPr lang="en-US" dirty="0" smtClean="0"/>
              <a:t>Use 2000 mg/d or less divided bid-</a:t>
            </a:r>
            <a:r>
              <a:rPr lang="en-US" dirty="0" err="1" smtClean="0"/>
              <a:t>tid</a:t>
            </a:r>
            <a:r>
              <a:rPr lang="en-US" dirty="0" smtClean="0"/>
              <a:t> (500’s and 750’s)</a:t>
            </a:r>
          </a:p>
          <a:p>
            <a:pPr marL="274320" indent="-274320" fontAlgn="auto">
              <a:spcAft>
                <a:spcPts val="0"/>
              </a:spcAft>
              <a:buClr>
                <a:schemeClr val="accent3"/>
              </a:buClr>
              <a:buFont typeface="Wingdings 2"/>
              <a:buNone/>
              <a:defRPr/>
            </a:pPr>
            <a:endParaRPr lang="en-US" dirty="0" smtClean="0"/>
          </a:p>
          <a:p>
            <a:pPr marL="274320" indent="-274320" fontAlgn="auto">
              <a:spcAft>
                <a:spcPts val="0"/>
              </a:spcAft>
              <a:buClr>
                <a:schemeClr val="accent3"/>
              </a:buClr>
              <a:buFont typeface="Wingdings 2"/>
              <a:buNone/>
              <a:defRPr/>
            </a:pPr>
            <a:r>
              <a:rPr lang="en-US" sz="1900" dirty="0" smtClean="0"/>
              <a:t>Information from </a:t>
            </a:r>
            <a:r>
              <a:rPr lang="en-US" sz="1900" dirty="0" err="1" smtClean="0"/>
              <a:t>UptoDate</a:t>
            </a:r>
            <a:r>
              <a:rPr lang="en-US" sz="1900" dirty="0" smtClean="0"/>
              <a:t>  Revised 5/10</a:t>
            </a:r>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None/>
              <a:defRPr/>
            </a:pPr>
            <a:r>
              <a:rPr lang="en-US" dirty="0" smtClean="0"/>
              <a:t>I was taught that this is a good medication to consider in elderly patients due to lower GI bleed risk and cheaper than COX-2  BUT I can’t find a reference so it might be true and it might not be true – and we don’t treat elderly patients (most of the time!)</a:t>
            </a:r>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Risk Factors for Death from Asthma</a:t>
            </a:r>
            <a:endParaRPr lang="en-US" dirty="0"/>
          </a:p>
        </p:txBody>
      </p:sp>
      <p:sp>
        <p:nvSpPr>
          <p:cNvPr id="103426" name="Content Placeholder 2"/>
          <p:cNvSpPr>
            <a:spLocks noGrp="1"/>
          </p:cNvSpPr>
          <p:nvPr>
            <p:ph idx="1"/>
          </p:nvPr>
        </p:nvSpPr>
        <p:spPr/>
        <p:txBody>
          <a:bodyPr/>
          <a:lstStyle/>
          <a:p>
            <a:r>
              <a:rPr lang="en-US" smtClean="0"/>
              <a:t>Asthma hx</a:t>
            </a:r>
          </a:p>
          <a:p>
            <a:pPr lvl="1"/>
            <a:r>
              <a:rPr lang="en-US" smtClean="0"/>
              <a:t>Previous severe exacerbation (intubation or ICU admit)</a:t>
            </a:r>
          </a:p>
          <a:p>
            <a:pPr lvl="1"/>
            <a:r>
              <a:rPr lang="en-US" smtClean="0"/>
              <a:t>Two or more hospitalizations for asthma in past yr</a:t>
            </a:r>
          </a:p>
          <a:p>
            <a:pPr lvl="1"/>
            <a:r>
              <a:rPr lang="en-US" smtClean="0"/>
              <a:t>3 or more ED visits for asthma in past year</a:t>
            </a:r>
          </a:p>
          <a:p>
            <a:pPr lvl="1"/>
            <a:r>
              <a:rPr lang="en-US" smtClean="0"/>
              <a:t>Using &gt; 2 canisters of SABA per month</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Risk Factors cont: Asthma Deaths</a:t>
            </a:r>
            <a:endParaRPr lang="en-US" dirty="0"/>
          </a:p>
        </p:txBody>
      </p:sp>
      <p:sp>
        <p:nvSpPr>
          <p:cNvPr id="104450" name="Content Placeholder 2"/>
          <p:cNvSpPr>
            <a:spLocks noGrp="1"/>
          </p:cNvSpPr>
          <p:nvPr>
            <p:ph idx="1"/>
          </p:nvPr>
        </p:nvSpPr>
        <p:spPr/>
        <p:txBody>
          <a:bodyPr/>
          <a:lstStyle/>
          <a:p>
            <a:r>
              <a:rPr lang="en-US" smtClean="0"/>
              <a:t>Social Hx</a:t>
            </a:r>
          </a:p>
          <a:p>
            <a:pPr>
              <a:buFont typeface="Wingdings 2" pitchFamily="18" charset="2"/>
              <a:buNone/>
            </a:pPr>
            <a:r>
              <a:rPr lang="en-US" smtClean="0"/>
              <a:t>		Low socioeconomic status or inner-city residence</a:t>
            </a:r>
          </a:p>
          <a:p>
            <a:pPr>
              <a:buFont typeface="Wingdings 2" pitchFamily="18" charset="2"/>
              <a:buNone/>
            </a:pPr>
            <a:r>
              <a:rPr lang="en-US" smtClean="0"/>
              <a:t>		Illicit drug use</a:t>
            </a:r>
          </a:p>
          <a:p>
            <a:pPr>
              <a:buFont typeface="Wingdings 2" pitchFamily="18" charset="2"/>
              <a:buNone/>
            </a:pPr>
            <a:r>
              <a:rPr lang="en-US" smtClean="0"/>
              <a:t>		Major psychosocial problems</a:t>
            </a:r>
          </a:p>
          <a:p>
            <a:pPr>
              <a:buFont typeface="Wingdings 2" pitchFamily="18" charset="2"/>
              <a:buNone/>
            </a:pPr>
            <a:endParaRPr lang="en-US" smtClean="0"/>
          </a:p>
          <a:p>
            <a:pPr>
              <a:buFont typeface="Wingdings 2" pitchFamily="18" charset="2"/>
              <a:buNone/>
            </a:pPr>
            <a:r>
              <a:rPr lang="en-US" smtClean="0"/>
              <a:t>Comorbidities</a:t>
            </a:r>
          </a:p>
          <a:p>
            <a:pPr>
              <a:buFont typeface="Wingdings 2" pitchFamily="18" charset="2"/>
              <a:buNone/>
            </a:pPr>
            <a:r>
              <a:rPr lang="en-US" smtClean="0"/>
              <a:t>		Cardiovascular dz</a:t>
            </a:r>
          </a:p>
          <a:p>
            <a:pPr>
              <a:buFont typeface="Wingdings 2" pitchFamily="18" charset="2"/>
              <a:buNone/>
            </a:pPr>
            <a:r>
              <a:rPr lang="en-US" smtClean="0"/>
              <a:t>		Other chronic lung dz</a:t>
            </a:r>
          </a:p>
          <a:p>
            <a:pPr>
              <a:buFont typeface="Wingdings 2" pitchFamily="18" charset="2"/>
              <a:buNone/>
            </a:pPr>
            <a:r>
              <a:rPr lang="en-US" smtClean="0"/>
              <a:t>		Chronic psychiatric dz</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mtClean="0"/>
              <a:t>Pre Test</a:t>
            </a:r>
          </a:p>
        </p:txBody>
      </p:sp>
      <p:sp>
        <p:nvSpPr>
          <p:cNvPr id="3" name="Content Placeholder 2"/>
          <p:cNvSpPr>
            <a:spLocks noGrp="1"/>
          </p:cNvSpPr>
          <p:nvPr>
            <p:ph idx="1"/>
          </p:nvPr>
        </p:nvSpPr>
        <p:spPr/>
        <p:txBody>
          <a:bodyPr>
            <a:normAutofit fontScale="85000" lnSpcReduction="10000"/>
          </a:bodyPr>
          <a:lstStyle/>
          <a:p>
            <a:pPr marL="514350" indent="-514350" fontAlgn="auto">
              <a:spcAft>
                <a:spcPts val="0"/>
              </a:spcAft>
              <a:buClr>
                <a:schemeClr val="accent3"/>
              </a:buClr>
              <a:buFont typeface="Wingdings 2"/>
              <a:buNone/>
              <a:defRPr/>
            </a:pPr>
            <a:r>
              <a:rPr lang="en-US" dirty="0" smtClean="0"/>
              <a:t>1)  All of the inflammatory mechanisms of asthma can be reversed by inhaled corticosteroids</a:t>
            </a:r>
          </a:p>
          <a:p>
            <a:pPr marL="514350" indent="-514350" fontAlgn="auto">
              <a:spcAft>
                <a:spcPts val="0"/>
              </a:spcAft>
              <a:buClr>
                <a:schemeClr val="accent3"/>
              </a:buClr>
              <a:buFont typeface="Wingdings 2"/>
              <a:buNone/>
              <a:defRPr/>
            </a:pPr>
            <a:r>
              <a:rPr lang="en-US" dirty="0" smtClean="0"/>
              <a:t>				</a:t>
            </a:r>
            <a:r>
              <a:rPr lang="en-US" dirty="0" smtClean="0">
                <a:solidFill>
                  <a:srgbClr val="FFC000"/>
                </a:solidFill>
              </a:rPr>
              <a:t>FALSE</a:t>
            </a:r>
          </a:p>
          <a:p>
            <a:pPr marL="514350" indent="-514350" fontAlgn="auto">
              <a:spcAft>
                <a:spcPts val="0"/>
              </a:spcAft>
              <a:buClr>
                <a:schemeClr val="accent3"/>
              </a:buClr>
              <a:buFont typeface="Wingdings 2"/>
              <a:buNone/>
              <a:defRPr/>
            </a:pPr>
            <a:r>
              <a:rPr lang="en-US" dirty="0" smtClean="0"/>
              <a:t>2) To know how well asthma is controlled peak flows are a must</a:t>
            </a:r>
          </a:p>
          <a:p>
            <a:pPr marL="514350" indent="-514350" fontAlgn="auto">
              <a:spcAft>
                <a:spcPts val="0"/>
              </a:spcAft>
              <a:buClr>
                <a:schemeClr val="accent3"/>
              </a:buClr>
              <a:buFont typeface="Wingdings 2"/>
              <a:buNone/>
              <a:defRPr/>
            </a:pPr>
            <a:r>
              <a:rPr lang="en-US" dirty="0" smtClean="0"/>
              <a:t>				</a:t>
            </a:r>
            <a:r>
              <a:rPr lang="en-US" dirty="0" smtClean="0">
                <a:solidFill>
                  <a:srgbClr val="FFC000"/>
                </a:solidFill>
              </a:rPr>
              <a:t>FALSE</a:t>
            </a:r>
          </a:p>
          <a:p>
            <a:pPr marL="514350" indent="-514350" fontAlgn="auto">
              <a:spcAft>
                <a:spcPts val="0"/>
              </a:spcAft>
              <a:buClr>
                <a:schemeClr val="accent3"/>
              </a:buClr>
              <a:buFont typeface="Wingdings 2"/>
              <a:buNone/>
              <a:defRPr/>
            </a:pPr>
            <a:r>
              <a:rPr lang="en-US" dirty="0" smtClean="0"/>
              <a:t>3)  All steroid inhalers are all the same and they are very affordable</a:t>
            </a:r>
          </a:p>
          <a:p>
            <a:pPr marL="514350" indent="-514350" fontAlgn="auto">
              <a:spcAft>
                <a:spcPts val="0"/>
              </a:spcAft>
              <a:buClr>
                <a:schemeClr val="accent3"/>
              </a:buClr>
              <a:buFont typeface="Wingdings 2"/>
              <a:buNone/>
              <a:defRPr/>
            </a:pPr>
            <a:r>
              <a:rPr lang="en-US" dirty="0" smtClean="0"/>
              <a:t>				</a:t>
            </a:r>
            <a:r>
              <a:rPr lang="en-US" dirty="0" smtClean="0">
                <a:solidFill>
                  <a:srgbClr val="FFC000"/>
                </a:solidFill>
              </a:rPr>
              <a:t>FALSE</a:t>
            </a:r>
          </a:p>
          <a:p>
            <a:pPr marL="514350" indent="-514350" fontAlgn="auto">
              <a:spcAft>
                <a:spcPts val="0"/>
              </a:spcAft>
              <a:buClr>
                <a:schemeClr val="accent3"/>
              </a:buClr>
              <a:buFont typeface="Wingdings 2"/>
              <a:buNone/>
              <a:defRPr/>
            </a:pPr>
            <a:r>
              <a:rPr lang="en-US" dirty="0" smtClean="0"/>
              <a:t>4)  Steroid inhalers work very quickly, usually within a day or two.</a:t>
            </a:r>
          </a:p>
          <a:p>
            <a:pPr marL="514350" indent="-514350" fontAlgn="auto">
              <a:spcAft>
                <a:spcPts val="0"/>
              </a:spcAft>
              <a:buClr>
                <a:schemeClr val="accent3"/>
              </a:buClr>
              <a:buFont typeface="Wingdings 2"/>
              <a:buNone/>
              <a:defRPr/>
            </a:pPr>
            <a:r>
              <a:rPr lang="en-US" dirty="0" smtClean="0">
                <a:solidFill>
                  <a:srgbClr val="FFC000"/>
                </a:solidFill>
              </a:rPr>
              <a:t>				FALSE</a:t>
            </a:r>
          </a:p>
          <a:p>
            <a:pPr marL="274320" indent="-274320" fontAlgn="auto">
              <a:spcAft>
                <a:spcPts val="0"/>
              </a:spcAft>
              <a:buClr>
                <a:schemeClr val="accent3"/>
              </a:buClr>
              <a:buFont typeface="Wingdings 2"/>
              <a:buNone/>
              <a:defRPr/>
            </a:pPr>
            <a:r>
              <a:rPr lang="en-US" dirty="0" smtClean="0"/>
              <a:t>5) Asthmatics with an exacerbation need antibiotics, nebulizer  treatment, and need their inhaled steroids doubled</a:t>
            </a:r>
          </a:p>
          <a:p>
            <a:pPr marL="274320" indent="-274320" fontAlgn="auto">
              <a:spcAft>
                <a:spcPts val="0"/>
              </a:spcAft>
              <a:buClr>
                <a:schemeClr val="accent3"/>
              </a:buClr>
              <a:buFont typeface="Wingdings 2"/>
              <a:buNone/>
              <a:defRPr/>
            </a:pPr>
            <a:r>
              <a:rPr lang="en-US" dirty="0" smtClean="0"/>
              <a:t>				</a:t>
            </a:r>
            <a:r>
              <a:rPr lang="en-US" dirty="0" smtClean="0">
                <a:solidFill>
                  <a:srgbClr val="FFC000"/>
                </a:solidFill>
              </a:rPr>
              <a:t>FALSE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p:txBody>
          <a:bodyPr/>
          <a:lstStyle/>
          <a:p>
            <a:r>
              <a:rPr lang="en-US" smtClean="0"/>
              <a:t>Summary</a:t>
            </a:r>
          </a:p>
        </p:txBody>
      </p:sp>
      <p:sp>
        <p:nvSpPr>
          <p:cNvPr id="105474" name="Content Placeholder 2"/>
          <p:cNvSpPr>
            <a:spLocks noGrp="1"/>
          </p:cNvSpPr>
          <p:nvPr>
            <p:ph idx="1"/>
          </p:nvPr>
        </p:nvSpPr>
        <p:spPr/>
        <p:txBody>
          <a:bodyPr/>
          <a:lstStyle/>
          <a:p>
            <a:r>
              <a:rPr lang="en-US" smtClean="0"/>
              <a:t>It’s important to treat our patient’s asthma well so that their life is happier.</a:t>
            </a:r>
          </a:p>
          <a:p>
            <a:r>
              <a:rPr lang="en-US" smtClean="0"/>
              <a:t>We have a receptive and interested patient population.</a:t>
            </a:r>
          </a:p>
          <a:p>
            <a:r>
              <a:rPr lang="en-US" smtClean="0"/>
              <a:t>Our patients typically have good resources (we’re lucky).</a:t>
            </a:r>
          </a:p>
          <a:p>
            <a:r>
              <a:rPr lang="en-US" smtClean="0"/>
              <a:t>Immunize when able, discourage smoking, think about allergens, sulfites, address comorbid conditions as able, compliance particularly if pt’s sxs seems refractory to usual treatment.</a:t>
            </a:r>
          </a:p>
          <a:p>
            <a:pPr>
              <a:buFont typeface="Wingdings 2" pitchFamily="18" charset="2"/>
              <a:buNone/>
            </a:pPr>
            <a:endParaRPr lang="en-US"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p:txBody>
          <a:bodyPr/>
          <a:lstStyle/>
          <a:p>
            <a:r>
              <a:rPr lang="en-US" smtClean="0"/>
              <a:t>Summary (cont)</a:t>
            </a:r>
          </a:p>
        </p:txBody>
      </p:sp>
      <p:sp>
        <p:nvSpPr>
          <p:cNvPr id="3" name="Content Placeholder 2"/>
          <p:cNvSpPr>
            <a:spLocks noGrp="1"/>
          </p:cNvSpPr>
          <p:nvPr>
            <p:ph idx="1"/>
          </p:nvPr>
        </p:nvSpPr>
        <p:spPr/>
        <p:txBody>
          <a:bodyPr>
            <a:normAutofit lnSpcReduction="10000"/>
          </a:bodyPr>
          <a:lstStyle/>
          <a:p>
            <a:pPr marL="274320" indent="-274320" fontAlgn="auto">
              <a:spcAft>
                <a:spcPts val="0"/>
              </a:spcAft>
              <a:buClr>
                <a:schemeClr val="accent3"/>
              </a:buClr>
              <a:buFont typeface="Wingdings 2"/>
              <a:buChar char=""/>
              <a:defRPr/>
            </a:pPr>
            <a:r>
              <a:rPr lang="en-US" sz="3200" dirty="0" smtClean="0"/>
              <a:t>Inhaled corticosteroids are the cornerstone of good treatment of mild persistent asthma and above</a:t>
            </a:r>
          </a:p>
          <a:p>
            <a:pPr marL="274320" indent="-274320" fontAlgn="auto">
              <a:spcAft>
                <a:spcPts val="0"/>
              </a:spcAft>
              <a:buClr>
                <a:schemeClr val="accent3"/>
              </a:buClr>
              <a:buFont typeface="Wingdings 2"/>
              <a:buChar char=""/>
              <a:defRPr/>
            </a:pPr>
            <a:r>
              <a:rPr lang="en-US" dirty="0" smtClean="0">
                <a:solidFill>
                  <a:srgbClr val="FFFF00"/>
                </a:solidFill>
              </a:rPr>
              <a:t>Do</a:t>
            </a:r>
            <a:r>
              <a:rPr lang="en-US" dirty="0" smtClean="0"/>
              <a:t> use symptoms as a way to measure control</a:t>
            </a:r>
          </a:p>
          <a:p>
            <a:pPr marL="274320" indent="-274320" fontAlgn="auto">
              <a:spcAft>
                <a:spcPts val="0"/>
              </a:spcAft>
              <a:buClr>
                <a:schemeClr val="accent3"/>
              </a:buClr>
              <a:buFont typeface="Wingdings 2"/>
              <a:buChar char=""/>
              <a:defRPr/>
            </a:pPr>
            <a:r>
              <a:rPr lang="en-US" dirty="0" smtClean="0">
                <a:solidFill>
                  <a:srgbClr val="FFFF00"/>
                </a:solidFill>
              </a:rPr>
              <a:t>Don’t</a:t>
            </a:r>
            <a:r>
              <a:rPr lang="en-US" dirty="0" smtClean="0"/>
              <a:t> double inhaled steroids for exacerbations</a:t>
            </a:r>
          </a:p>
          <a:p>
            <a:pPr marL="274320" indent="-274320" fontAlgn="auto">
              <a:spcAft>
                <a:spcPts val="0"/>
              </a:spcAft>
              <a:buClr>
                <a:schemeClr val="accent3"/>
              </a:buClr>
              <a:buFont typeface="Wingdings 2"/>
              <a:buChar char=""/>
              <a:defRPr/>
            </a:pPr>
            <a:r>
              <a:rPr lang="en-US" dirty="0" smtClean="0">
                <a:solidFill>
                  <a:srgbClr val="FFFF00"/>
                </a:solidFill>
              </a:rPr>
              <a:t>Don’t</a:t>
            </a:r>
            <a:r>
              <a:rPr lang="en-US" dirty="0" smtClean="0"/>
              <a:t> put everyone on oral steroids for exacerbations</a:t>
            </a:r>
          </a:p>
          <a:p>
            <a:pPr marL="274320" indent="-274320" fontAlgn="auto">
              <a:spcAft>
                <a:spcPts val="0"/>
              </a:spcAft>
              <a:buClr>
                <a:schemeClr val="accent3"/>
              </a:buClr>
              <a:buFont typeface="Wingdings 2"/>
              <a:buChar char=""/>
              <a:defRPr/>
            </a:pPr>
            <a:r>
              <a:rPr lang="en-US" dirty="0" smtClean="0">
                <a:solidFill>
                  <a:srgbClr val="FFFF00"/>
                </a:solidFill>
              </a:rPr>
              <a:t>Don’t</a:t>
            </a:r>
            <a:r>
              <a:rPr lang="en-US" dirty="0" smtClean="0"/>
              <a:t> put everyone on antibiotics for exacerbations</a:t>
            </a:r>
          </a:p>
          <a:p>
            <a:pPr marL="274320" indent="-274320" fontAlgn="auto">
              <a:spcAft>
                <a:spcPts val="0"/>
              </a:spcAft>
              <a:buClr>
                <a:schemeClr val="accent3"/>
              </a:buClr>
              <a:buFont typeface="Wingdings 2"/>
              <a:buChar char=""/>
              <a:defRPr/>
            </a:pPr>
            <a:r>
              <a:rPr lang="en-US" dirty="0" smtClean="0">
                <a:solidFill>
                  <a:srgbClr val="FFFF00"/>
                </a:solidFill>
              </a:rPr>
              <a:t>Do</a:t>
            </a:r>
            <a:r>
              <a:rPr lang="en-US" dirty="0" smtClean="0"/>
              <a:t> look for treatable </a:t>
            </a:r>
            <a:r>
              <a:rPr lang="en-US" dirty="0" err="1" smtClean="0"/>
              <a:t>comorbid</a:t>
            </a:r>
            <a:r>
              <a:rPr lang="en-US" dirty="0" smtClean="0"/>
              <a:t> conditions</a:t>
            </a:r>
          </a:p>
          <a:p>
            <a:pPr marL="274320" indent="-274320" fontAlgn="auto">
              <a:spcAft>
                <a:spcPts val="0"/>
              </a:spcAft>
              <a:buClr>
                <a:schemeClr val="accent3"/>
              </a:buClr>
              <a:buFont typeface="Wingdings 2"/>
              <a:buChar char=""/>
              <a:defRPr/>
            </a:pPr>
            <a:r>
              <a:rPr lang="en-US" dirty="0" smtClean="0">
                <a:solidFill>
                  <a:srgbClr val="FFFF00"/>
                </a:solidFill>
              </a:rPr>
              <a:t>Don’t</a:t>
            </a:r>
            <a:r>
              <a:rPr lang="en-US" dirty="0" smtClean="0"/>
              <a:t> use LABAs alone</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p:txBody>
          <a:bodyPr/>
          <a:lstStyle/>
          <a:p>
            <a:endParaRPr lang="en-US" smtClean="0"/>
          </a:p>
        </p:txBody>
      </p:sp>
      <p:sp>
        <p:nvSpPr>
          <p:cNvPr id="107522" name="Content Placeholder 2"/>
          <p:cNvSpPr>
            <a:spLocks noGrp="1"/>
          </p:cNvSpPr>
          <p:nvPr>
            <p:ph idx="1"/>
          </p:nvPr>
        </p:nvSpPr>
        <p:spPr/>
        <p:txBody>
          <a:bodyPr/>
          <a:lstStyle/>
          <a:p>
            <a:pPr algn="ctr">
              <a:buFont typeface="Wingdings 2" pitchFamily="18" charset="2"/>
              <a:buNone/>
            </a:pPr>
            <a:endParaRPr lang="en-US" sz="1100" smtClean="0">
              <a:solidFill>
                <a:srgbClr val="FFFF00"/>
              </a:solidFill>
            </a:endParaRPr>
          </a:p>
          <a:p>
            <a:pPr algn="ctr">
              <a:buFont typeface="Wingdings 2" pitchFamily="18" charset="2"/>
              <a:buNone/>
            </a:pPr>
            <a:r>
              <a:rPr lang="en-US" sz="7200" smtClean="0">
                <a:solidFill>
                  <a:srgbClr val="FFFF00"/>
                </a:solidFill>
              </a:rPr>
              <a:t>THANK YOU!</a:t>
            </a:r>
          </a:p>
          <a:p>
            <a:pPr algn="ctr">
              <a:buFont typeface="Wingdings 2" pitchFamily="18" charset="2"/>
              <a:buNone/>
            </a:pPr>
            <a:r>
              <a:rPr lang="en-US" sz="7200" smtClean="0">
                <a:solidFill>
                  <a:srgbClr val="FFFF00"/>
                </a:solidFill>
              </a:rPr>
              <a:t>Questions?</a:t>
            </a:r>
            <a:endParaRPr lang="en-US" sz="2400" smtClean="0">
              <a:solidFill>
                <a:srgbClr val="FFFF00"/>
              </a:solidFill>
            </a:endParaRPr>
          </a:p>
          <a:p>
            <a:pPr algn="ctr">
              <a:buFont typeface="Wingdings 2" pitchFamily="18" charset="2"/>
              <a:buNone/>
            </a:pPr>
            <a:endParaRPr lang="en-US" sz="2400" smtClean="0">
              <a:solidFill>
                <a:srgbClr val="FFFF00"/>
              </a:solidFill>
            </a:endParaRPr>
          </a:p>
          <a:p>
            <a:pPr algn="ctr">
              <a:buFont typeface="Wingdings 2" pitchFamily="18" charset="2"/>
              <a:buNone/>
            </a:pPr>
            <a:r>
              <a:rPr lang="en-US" sz="2400" smtClean="0">
                <a:solidFill>
                  <a:srgbClr val="FFFF00"/>
                </a:solidFill>
              </a:rPr>
              <a:t>Contact information:  ehallrhoades@ithaca.edu</a:t>
            </a:r>
            <a:endParaRPr lang="en-US" sz="7200" smtClean="0">
              <a:solidFill>
                <a:srgbClr val="FFFF00"/>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p:txBody>
          <a:bodyPr/>
          <a:lstStyle/>
          <a:p>
            <a:r>
              <a:rPr lang="en-US" smtClean="0"/>
              <a:t>References</a:t>
            </a:r>
          </a:p>
        </p:txBody>
      </p:sp>
      <p:sp>
        <p:nvSpPr>
          <p:cNvPr id="108546" name="Content Placeholder 2"/>
          <p:cNvSpPr>
            <a:spLocks noGrp="1"/>
          </p:cNvSpPr>
          <p:nvPr>
            <p:ph idx="1"/>
          </p:nvPr>
        </p:nvSpPr>
        <p:spPr/>
        <p:txBody>
          <a:bodyPr/>
          <a:lstStyle/>
          <a:p>
            <a:pPr>
              <a:buFont typeface="Wingdings 2" pitchFamily="18" charset="2"/>
              <a:buNone/>
            </a:pPr>
            <a:r>
              <a:rPr lang="en-US" sz="1400" smtClean="0">
                <a:solidFill>
                  <a:srgbClr val="FFFF00"/>
                </a:solidFill>
              </a:rPr>
              <a:t>National Heart, Lung and Blood Institute.  National Asthma Edication and Prevention Program (NAEPP).  Expert Report Panel 3 (EPR3).  Guidelines for the diagnosis and management of asthma.  Full report Bethesda, MD:  NHLBI, 2007.  Full report:  www.nhlibi.nih.gov/guidelines/asthma/index.htm</a:t>
            </a:r>
          </a:p>
          <a:p>
            <a:pPr>
              <a:buFont typeface="Wingdings 2" pitchFamily="18" charset="2"/>
              <a:buNone/>
            </a:pPr>
            <a:r>
              <a:rPr lang="en-US" sz="1400" smtClean="0"/>
              <a:t>Anderson, HR et al.  Bronchodilator treatment and deaths from asthma: a case control study.  BMJ 2005; 330:117.</a:t>
            </a:r>
          </a:p>
          <a:p>
            <a:pPr>
              <a:buFont typeface="Wingdings 2" pitchFamily="18" charset="2"/>
              <a:buNone/>
            </a:pPr>
            <a:r>
              <a:rPr lang="en-US" sz="1400" smtClean="0"/>
              <a:t>(Barnes and Woolcock 1998</a:t>
            </a:r>
          </a:p>
          <a:p>
            <a:pPr>
              <a:buFont typeface="Wingdings 2" pitchFamily="18" charset="2"/>
              <a:buNone/>
            </a:pPr>
            <a:r>
              <a:rPr lang="en-US" sz="1400" smtClean="0"/>
              <a:t>Bateman, GD.. Am J of Repiratory Crit Care Med 2004;170(8): 834-44</a:t>
            </a:r>
          </a:p>
          <a:p>
            <a:pPr>
              <a:buFont typeface="Wingdings 2" pitchFamily="18" charset="2"/>
              <a:buNone/>
            </a:pPr>
            <a:r>
              <a:rPr lang="en-US" sz="1400" smtClean="0"/>
              <a:t>Chu, EK and Drazen.  Asthma:  One hundred years of treatment and Onward.  Am J of Resp and Crit Care Medicine.  2005; 171: 1202-1208</a:t>
            </a:r>
          </a:p>
          <a:p>
            <a:pPr>
              <a:buFont typeface="Wingdings 2" pitchFamily="18" charset="2"/>
              <a:buNone/>
            </a:pPr>
            <a:r>
              <a:rPr lang="en-US" sz="1400" smtClean="0"/>
              <a:t>Drugs for Asthma.  Treatment Guidelines from the Medical Letter Vol 6 (Issue 76) December 2008</a:t>
            </a:r>
          </a:p>
          <a:p>
            <a:pPr>
              <a:buFont typeface="Wingdings 2" pitchFamily="18" charset="2"/>
              <a:buNone/>
            </a:pPr>
            <a:r>
              <a:rPr lang="en-US" sz="1400" smtClean="0"/>
              <a:t>Ebell MH, Siwek J, Weiss BD, Woolf SH, Susman J, Ewigman B, et al.  Strength of Recommendation Taxonomy (SORT):  a patient-centered approach to grading evidence in the medical literature. Am Fam Physician 2004;69:549-57.</a:t>
            </a:r>
          </a:p>
          <a:p>
            <a:pPr>
              <a:buFont typeface="Wingdings 2" pitchFamily="18" charset="2"/>
              <a:buNone/>
            </a:pPr>
            <a:r>
              <a:rPr lang="en-US" sz="1400" smtClean="0"/>
              <a:t>FDA Drug Safety Communications:  New safety requirements for long-acting inhaled asthma medications called Long-Acting Beta-Agonists (LABAs)</a:t>
            </a:r>
            <a:r>
              <a:rPr lang="en-US" sz="1400" b="1" smtClean="0"/>
              <a:t> </a:t>
            </a:r>
          </a:p>
          <a:p>
            <a:pPr>
              <a:buFont typeface="Wingdings 2" pitchFamily="18" charset="2"/>
              <a:buNone/>
            </a:pPr>
            <a:endParaRPr lang="en-US" sz="1400" b="1" smtClean="0"/>
          </a:p>
          <a:p>
            <a:endParaRPr lang="en-US" sz="1400"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lstStyle/>
          <a:p>
            <a:r>
              <a:rPr lang="en-US" smtClean="0"/>
              <a:t>References (cont)</a:t>
            </a:r>
          </a:p>
        </p:txBody>
      </p:sp>
      <p:sp>
        <p:nvSpPr>
          <p:cNvPr id="3" name="Content Placeholder 2"/>
          <p:cNvSpPr>
            <a:spLocks noGrp="1"/>
          </p:cNvSpPr>
          <p:nvPr>
            <p:ph idx="1"/>
          </p:nvPr>
        </p:nvSpPr>
        <p:spPr/>
        <p:txBody>
          <a:bodyPr>
            <a:normAutofit lnSpcReduction="10000"/>
          </a:bodyPr>
          <a:lstStyle/>
          <a:p>
            <a:pPr marL="274320" indent="-274320" fontAlgn="auto">
              <a:spcAft>
                <a:spcPts val="0"/>
              </a:spcAft>
              <a:buClr>
                <a:schemeClr val="accent3"/>
              </a:buClr>
              <a:buFont typeface="Wingdings 2"/>
              <a:buNone/>
              <a:defRPr/>
            </a:pPr>
            <a:r>
              <a:rPr lang="en-US" sz="1400" dirty="0" err="1" smtClean="0"/>
              <a:t>Grotheer</a:t>
            </a:r>
            <a:r>
              <a:rPr lang="en-US" sz="1400" dirty="0" smtClean="0"/>
              <a:t>, P, Marshall, M, Simone, A.  Sulfites:  Separating Fact From Fiction.  Publication #FCS8787, </a:t>
            </a:r>
            <a:r>
              <a:rPr lang="en-US" sz="1400" dirty="0" err="1" smtClean="0"/>
              <a:t>Institue</a:t>
            </a:r>
            <a:r>
              <a:rPr lang="en-US" sz="1400" dirty="0" smtClean="0"/>
              <a:t> of Food and </a:t>
            </a:r>
            <a:r>
              <a:rPr lang="en-US" sz="1400" dirty="0" err="1" smtClean="0"/>
              <a:t>Agricultureal</a:t>
            </a:r>
            <a:r>
              <a:rPr lang="en-US" sz="1400" dirty="0" smtClean="0"/>
              <a:t> Sciences, University of Florida 2005.</a:t>
            </a:r>
          </a:p>
          <a:p>
            <a:pPr marL="274320" indent="-274320" fontAlgn="auto">
              <a:spcAft>
                <a:spcPts val="0"/>
              </a:spcAft>
              <a:buClr>
                <a:schemeClr val="accent3"/>
              </a:buClr>
              <a:buFont typeface="Wingdings 2"/>
              <a:buNone/>
              <a:defRPr/>
            </a:pPr>
            <a:r>
              <a:rPr lang="en-US" sz="1400" dirty="0" smtClean="0"/>
              <a:t>Harrison TW, </a:t>
            </a:r>
            <a:r>
              <a:rPr lang="en-US" sz="1400" dirty="0" err="1" smtClean="0"/>
              <a:t>Oborne</a:t>
            </a:r>
            <a:r>
              <a:rPr lang="en-US" sz="1400" dirty="0" smtClean="0"/>
              <a:t> J,  Newton S, </a:t>
            </a:r>
            <a:r>
              <a:rPr lang="en-US" sz="1400" dirty="0" err="1" smtClean="0"/>
              <a:t>Tattersfield</a:t>
            </a:r>
            <a:r>
              <a:rPr lang="en-US" sz="1400" dirty="0" smtClean="0"/>
              <a:t> AE. Doubling the dose of inhaled corticosteroid to prevent asthma exacerbations: </a:t>
            </a:r>
            <a:r>
              <a:rPr lang="en-US" sz="1400" dirty="0" err="1" smtClean="0"/>
              <a:t>randomised</a:t>
            </a:r>
            <a:r>
              <a:rPr lang="en-US" sz="1400" dirty="0" smtClean="0"/>
              <a:t> controlled trial. Lancet, </a:t>
            </a:r>
            <a:r>
              <a:rPr lang="en-US" sz="1400" dirty="0" err="1" smtClean="0"/>
              <a:t>Vol</a:t>
            </a:r>
            <a:r>
              <a:rPr lang="en-US" sz="1400" dirty="0" smtClean="0"/>
              <a:t> 363 (9405) Pgs 271-275</a:t>
            </a:r>
          </a:p>
          <a:p>
            <a:pPr marL="274320" indent="-274320" fontAlgn="auto">
              <a:spcAft>
                <a:spcPts val="0"/>
              </a:spcAft>
              <a:buClr>
                <a:schemeClr val="accent3"/>
              </a:buClr>
              <a:buFont typeface="Wingdings 2"/>
              <a:buNone/>
              <a:defRPr/>
            </a:pPr>
            <a:r>
              <a:rPr lang="en-US" sz="1400" b="1" dirty="0" smtClean="0"/>
              <a:t>Hawkins G, McMahon AD, Twaddle S, Wood SF, Ford I, Thomson NC.  Stepping down inhaled corticosteroids in asthma; </a:t>
            </a:r>
            <a:r>
              <a:rPr lang="en-US" sz="1400" b="1" dirty="0" err="1" smtClean="0"/>
              <a:t>randomised</a:t>
            </a:r>
            <a:r>
              <a:rPr lang="en-US" sz="1400" b="1" dirty="0" smtClean="0"/>
              <a:t> controlled trial.  BMJ.  2003; 326(7399): 1115</a:t>
            </a:r>
            <a:endParaRPr lang="en-US" sz="1400" dirty="0" smtClean="0"/>
          </a:p>
          <a:p>
            <a:pPr marL="274320" indent="-274320" fontAlgn="auto">
              <a:spcAft>
                <a:spcPts val="0"/>
              </a:spcAft>
              <a:buClr>
                <a:schemeClr val="accent3"/>
              </a:buClr>
              <a:buFont typeface="Wingdings 2"/>
              <a:buNone/>
              <a:defRPr/>
            </a:pPr>
            <a:r>
              <a:rPr lang="en-US" sz="1400" dirty="0" err="1" smtClean="0"/>
              <a:t>Holate</a:t>
            </a:r>
            <a:r>
              <a:rPr lang="en-US" sz="1400" dirty="0" smtClean="0"/>
              <a:t> and </a:t>
            </a:r>
            <a:r>
              <a:rPr lang="en-US" sz="1400" dirty="0" err="1" smtClean="0"/>
              <a:t>Polosa</a:t>
            </a:r>
            <a:r>
              <a:rPr lang="en-US" sz="1400" dirty="0" smtClean="0"/>
              <a:t>  The mechanism, diagnosis, and management of severe asthma in adults.  Lancet 2006;368(9537) 780-93 Review.</a:t>
            </a:r>
          </a:p>
          <a:p>
            <a:pPr marL="274320" indent="-274320" fontAlgn="auto">
              <a:spcAft>
                <a:spcPts val="0"/>
              </a:spcAft>
              <a:buClr>
                <a:schemeClr val="accent3"/>
              </a:buClr>
              <a:buFont typeface="Wingdings 2"/>
              <a:buNone/>
              <a:defRPr/>
            </a:pPr>
            <a:r>
              <a:rPr lang="en-US" sz="1400" dirty="0" err="1" smtClean="0"/>
              <a:t>Mosen</a:t>
            </a:r>
            <a:r>
              <a:rPr lang="en-US" sz="1400" dirty="0" smtClean="0"/>
              <a:t>, DM et al.  The relationship between obesity and asthma severity and control  in adults.  J Allergy </a:t>
            </a:r>
            <a:r>
              <a:rPr lang="en-US" sz="1400" dirty="0" err="1" smtClean="0"/>
              <a:t>Clin</a:t>
            </a:r>
            <a:r>
              <a:rPr lang="en-US" sz="1400" dirty="0" smtClean="0"/>
              <a:t> </a:t>
            </a:r>
            <a:r>
              <a:rPr lang="en-US" sz="1400" dirty="0" err="1" smtClean="0"/>
              <a:t>Immunol</a:t>
            </a:r>
            <a:r>
              <a:rPr lang="en-US" sz="1400" dirty="0" smtClean="0"/>
              <a:t> 2008; 122:507</a:t>
            </a:r>
          </a:p>
          <a:p>
            <a:pPr marL="274320" indent="-274320" fontAlgn="auto">
              <a:spcAft>
                <a:spcPts val="0"/>
              </a:spcAft>
              <a:buClr>
                <a:schemeClr val="accent3"/>
              </a:buClr>
              <a:buFont typeface="Wingdings 2"/>
              <a:buNone/>
              <a:defRPr/>
            </a:pPr>
            <a:r>
              <a:rPr lang="en-US" sz="1400" dirty="0" smtClean="0"/>
              <a:t>Nelson, HS et al.  The </a:t>
            </a:r>
            <a:r>
              <a:rPr lang="en-US" sz="1400" dirty="0" err="1" smtClean="0"/>
              <a:t>Salmeterol</a:t>
            </a:r>
            <a:r>
              <a:rPr lang="en-US" sz="1400" dirty="0" smtClean="0"/>
              <a:t> Multicenter Asthma Research Trial: A comparison of the usual pharmacotherapy for asthma or usual pharmacotherapy plus </a:t>
            </a:r>
            <a:r>
              <a:rPr lang="en-US" sz="1400" dirty="0" err="1" smtClean="0"/>
              <a:t>salmeterol</a:t>
            </a:r>
            <a:r>
              <a:rPr lang="en-US" sz="1400" dirty="0" smtClean="0"/>
              <a:t>.  Chest 2006: 129:14.</a:t>
            </a:r>
          </a:p>
          <a:p>
            <a:pPr marL="274320" indent="-274320" fontAlgn="auto">
              <a:spcAft>
                <a:spcPts val="0"/>
              </a:spcAft>
              <a:buClr>
                <a:schemeClr val="accent3"/>
              </a:buClr>
              <a:buFont typeface="Wingdings 2"/>
              <a:buNone/>
              <a:defRPr/>
            </a:pPr>
            <a:r>
              <a:rPr lang="en-US" sz="1400" dirty="0" smtClean="0"/>
              <a:t>NHIS. National health interview survey (NHIS 2005). Hyattsville, MD: National Center for Health Statistics (NCHS), Centers for Disease Control and Prevention, 2005. </a:t>
            </a:r>
            <a:r>
              <a:rPr lang="en-US" sz="1400" dirty="0" smtClean="0">
                <a:hlinkClick r:id="rId2"/>
              </a:rPr>
              <a:t>http://www.cdc.gov/nchs/about/major/nhis/reports_2005.htm</a:t>
            </a:r>
            <a:r>
              <a:rPr lang="en-US" sz="1400" dirty="0" smtClean="0"/>
              <a:t>.</a:t>
            </a:r>
          </a:p>
          <a:p>
            <a:pPr marL="274320" indent="-274320" fontAlgn="auto">
              <a:spcAft>
                <a:spcPts val="0"/>
              </a:spcAft>
              <a:buClr>
                <a:schemeClr val="accent3"/>
              </a:buClr>
              <a:buFont typeface="Wingdings 2"/>
              <a:buNone/>
              <a:defRPr/>
            </a:pPr>
            <a:r>
              <a:rPr lang="en-US" sz="1400" dirty="0" smtClean="0"/>
              <a:t>O’Byrne, PM, </a:t>
            </a:r>
            <a:r>
              <a:rPr lang="en-US" sz="1400" dirty="0" err="1" smtClean="0"/>
              <a:t>Paraneswaran</a:t>
            </a:r>
            <a:r>
              <a:rPr lang="en-US" sz="1400" dirty="0" smtClean="0"/>
              <a:t> K.  Pharmacological management of mild or moderate </a:t>
            </a:r>
            <a:r>
              <a:rPr lang="en-US" sz="1400" dirty="0" err="1" smtClean="0"/>
              <a:t>persistant</a:t>
            </a:r>
            <a:r>
              <a:rPr lang="en-US" sz="1400" dirty="0" smtClean="0"/>
              <a:t> asthma. Lancet 2006; 368(9537) 794-803.</a:t>
            </a:r>
          </a:p>
          <a:p>
            <a:pPr marL="274320" indent="-274320" fontAlgn="auto">
              <a:spcAft>
                <a:spcPts val="0"/>
              </a:spcAft>
              <a:buClr>
                <a:schemeClr val="accent3"/>
              </a:buClr>
              <a:buFont typeface="Wingdings 2"/>
              <a:buNone/>
              <a:defRPr/>
            </a:pPr>
            <a:r>
              <a:rPr lang="en-US" sz="1400" dirty="0" smtClean="0"/>
              <a:t>Pedersen S, O’Byrne P.  A comparison of the efficacy and safety of inhaled steroids in asthma.  Allergy.  1997; 52(39 </a:t>
            </a:r>
            <a:r>
              <a:rPr lang="en-US" sz="1400" dirty="0" err="1" smtClean="0"/>
              <a:t>suppl</a:t>
            </a:r>
            <a:r>
              <a:rPr lang="en-US" sz="1400" dirty="0" smtClean="0"/>
              <a:t>): 1-34</a:t>
            </a:r>
          </a:p>
          <a:p>
            <a:pPr marL="274320" indent="-274320" fontAlgn="auto">
              <a:spcAft>
                <a:spcPts val="0"/>
              </a:spcAft>
              <a:buClr>
                <a:schemeClr val="accent3"/>
              </a:buClr>
              <a:buFont typeface="Wingdings 2"/>
              <a:buNone/>
              <a:defRPr/>
            </a:pPr>
            <a:endParaRPr lang="en-US" sz="1400" dirty="0" smtClean="0"/>
          </a:p>
          <a:p>
            <a:pPr marL="274320" indent="-274320" fontAlgn="auto">
              <a:spcAft>
                <a:spcPts val="0"/>
              </a:spcAft>
              <a:buClr>
                <a:schemeClr val="accent3"/>
              </a:buClr>
              <a:buFont typeface="Wingdings 2"/>
              <a:buChar char=""/>
              <a:defRPr/>
            </a:pPr>
            <a:endParaRPr lang="en-US" sz="1400"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p:txBody>
          <a:bodyPr/>
          <a:lstStyle/>
          <a:p>
            <a:r>
              <a:rPr lang="en-US" smtClean="0"/>
              <a:t>References (cont)</a:t>
            </a:r>
          </a:p>
        </p:txBody>
      </p:sp>
      <p:sp>
        <p:nvSpPr>
          <p:cNvPr id="110594" name="Content Placeholder 2"/>
          <p:cNvSpPr>
            <a:spLocks noGrp="1"/>
          </p:cNvSpPr>
          <p:nvPr>
            <p:ph idx="1"/>
          </p:nvPr>
        </p:nvSpPr>
        <p:spPr/>
        <p:txBody>
          <a:bodyPr/>
          <a:lstStyle/>
          <a:p>
            <a:pPr>
              <a:buFont typeface="Wingdings 2" pitchFamily="18" charset="2"/>
              <a:buNone/>
            </a:pPr>
            <a:endParaRPr lang="en-US" sz="1500" smtClean="0"/>
          </a:p>
          <a:p>
            <a:pPr>
              <a:buFont typeface="Wingdings 2" pitchFamily="18" charset="2"/>
              <a:buNone/>
            </a:pPr>
            <a:endParaRPr lang="en-US" sz="2800" b="1" smtClean="0"/>
          </a:p>
          <a:p>
            <a:pPr>
              <a:buFont typeface="Wingdings 2" pitchFamily="18" charset="2"/>
              <a:buNone/>
            </a:pPr>
            <a:r>
              <a:rPr lang="en-US" sz="1400" smtClean="0"/>
              <a:t>Philip, G et all.  Single-dose montelukast or salmeterol as protection against exercise-induced bronchoconstriction.  Chest 2007; 132:875.</a:t>
            </a:r>
          </a:p>
          <a:p>
            <a:pPr>
              <a:buFont typeface="Wingdings 2" pitchFamily="18" charset="2"/>
              <a:buNone/>
            </a:pPr>
            <a:r>
              <a:rPr lang="en-US" sz="1400" smtClean="0"/>
              <a:t>Pollart SM, Elward, KS.  Overview of changes to asthma guidelines: Diagnosis and Screening. Am Fam Physician 2009.  May 1; 79(9): 761-67.</a:t>
            </a:r>
          </a:p>
          <a:p>
            <a:pPr>
              <a:buFont typeface="Wingdings 2" pitchFamily="18" charset="2"/>
              <a:buNone/>
            </a:pPr>
            <a:r>
              <a:rPr lang="en-US" sz="1400" smtClean="0"/>
              <a:t>Rosenstreich DL et al.  The role of cockroach allergy and exposure to cockroach allergen in causing morbidity among inner-city children with asthma.  NEJM 1997; 336:1356-63.</a:t>
            </a:r>
          </a:p>
          <a:p>
            <a:pPr>
              <a:buFont typeface="Wingdings 2" pitchFamily="18" charset="2"/>
              <a:buNone/>
            </a:pPr>
            <a:r>
              <a:rPr lang="en-US" sz="1400" smtClean="0"/>
              <a:t>Simon, RA.  NSAIDS (including ASA):  Allergic and pseudoallergic reactions.  UpToDate.  May 2010</a:t>
            </a:r>
          </a:p>
          <a:p>
            <a:pPr>
              <a:buFont typeface="Wingdings 2" pitchFamily="18" charset="2"/>
              <a:buNone/>
            </a:pPr>
            <a:r>
              <a:rPr lang="en-US" sz="1400" smtClean="0"/>
              <a:t>Wikipedia for some of the asthma history information</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2836</TotalTime>
  <Words>4562</Words>
  <Application>Microsoft Office PowerPoint</Application>
  <PresentationFormat>On-screen Show (4:3)</PresentationFormat>
  <Paragraphs>705</Paragraphs>
  <Slides>95</Slides>
  <Notes>0</Notes>
  <HiddenSlides>0</HiddenSlides>
  <MMClips>0</MMClips>
  <ScaleCrop>false</ScaleCrop>
  <HeadingPairs>
    <vt:vector size="6" baseType="variant">
      <vt:variant>
        <vt:lpstr>Fonts Used</vt:lpstr>
      </vt:variant>
      <vt:variant>
        <vt:i4>5</vt:i4>
      </vt:variant>
      <vt:variant>
        <vt:lpstr>Design Template</vt:lpstr>
      </vt:variant>
      <vt:variant>
        <vt:i4>2</vt:i4>
      </vt:variant>
      <vt:variant>
        <vt:lpstr>Slide Titles</vt:lpstr>
      </vt:variant>
      <vt:variant>
        <vt:i4>95</vt:i4>
      </vt:variant>
    </vt:vector>
  </HeadingPairs>
  <TitlesOfParts>
    <vt:vector size="102" baseType="lpstr">
      <vt:lpstr>Constantia</vt:lpstr>
      <vt:lpstr>Arial</vt:lpstr>
      <vt:lpstr>Calibri</vt:lpstr>
      <vt:lpstr>Wingdings 2</vt:lpstr>
      <vt:lpstr>Wingdings</vt:lpstr>
      <vt:lpstr>Flow</vt:lpstr>
      <vt:lpstr>Flow</vt:lpstr>
      <vt:lpstr>Slide 1</vt:lpstr>
      <vt:lpstr>Why this talk?</vt:lpstr>
      <vt:lpstr>What can you expect from this talk?</vt:lpstr>
      <vt:lpstr>What can you expect? (#2)</vt:lpstr>
      <vt:lpstr>Disclosures</vt:lpstr>
      <vt:lpstr>What I’m not:</vt:lpstr>
      <vt:lpstr>Challenges Inherent in Caring for College Students with Asthma</vt:lpstr>
      <vt:lpstr>Awesome things about college students</vt:lpstr>
      <vt:lpstr>Pre Test</vt:lpstr>
      <vt:lpstr>Pretest (cont)</vt:lpstr>
      <vt:lpstr>History of Asthma</vt:lpstr>
      <vt:lpstr>Hx of asthma (cont)</vt:lpstr>
      <vt:lpstr>History of asthma continued</vt:lpstr>
      <vt:lpstr>Asthma History Continued</vt:lpstr>
      <vt:lpstr>History (cont)  A Diversion</vt:lpstr>
      <vt:lpstr>History (cont)</vt:lpstr>
      <vt:lpstr> Summary of history</vt:lpstr>
      <vt:lpstr>Asthma Demographics</vt:lpstr>
      <vt:lpstr>Demographics (the upside)</vt:lpstr>
      <vt:lpstr>Goal for Therapy for Asthma – The Whole Point</vt:lpstr>
      <vt:lpstr>Quality of Life</vt:lpstr>
      <vt:lpstr>Diagnosis</vt:lpstr>
      <vt:lpstr>Diagnosis (cont)</vt:lpstr>
      <vt:lpstr>Slide 24</vt:lpstr>
      <vt:lpstr>Slide 25</vt:lpstr>
      <vt:lpstr>Diagnosis (cont)</vt:lpstr>
      <vt:lpstr>Dx of asthma</vt:lpstr>
      <vt:lpstr>Pathophysiology</vt:lpstr>
      <vt:lpstr>Pathophysiology</vt:lpstr>
      <vt:lpstr>Pathophysiology (cont)</vt:lpstr>
      <vt:lpstr>Illustration of TH1/TH2</vt:lpstr>
      <vt:lpstr>Pretest #1</vt:lpstr>
      <vt:lpstr>Asthmatic acute and chronic changes to bronchiole</vt:lpstr>
      <vt:lpstr>Potentially irreversible airway remodeling</vt:lpstr>
      <vt:lpstr>Incomplete Reversal – Good RCTs</vt:lpstr>
      <vt:lpstr>The Evolution of Expert Panel Reports</vt:lpstr>
      <vt:lpstr>Evolution of EPRs</vt:lpstr>
      <vt:lpstr>SORT Criteria</vt:lpstr>
      <vt:lpstr>SORT Criteria (Strength of Recommendation Taxonomy)</vt:lpstr>
      <vt:lpstr>SORT example</vt:lpstr>
      <vt:lpstr>EPR 3 Key Recommendations for Practice – Chosen by Me</vt:lpstr>
      <vt:lpstr>  Topics from the pretest</vt:lpstr>
      <vt:lpstr>EPR 3 2007</vt:lpstr>
      <vt:lpstr>EPR 3 (2007)</vt:lpstr>
      <vt:lpstr>Pretest #2</vt:lpstr>
      <vt:lpstr>Slide 46</vt:lpstr>
      <vt:lpstr>Step Up/Down Chart</vt:lpstr>
      <vt:lpstr>SORT criteria</vt:lpstr>
      <vt:lpstr>Pretest #3</vt:lpstr>
      <vt:lpstr>Inhaled Corticosteroids</vt:lpstr>
      <vt:lpstr>Long Term Therapy (from FPM Jan/Feb 2010) </vt:lpstr>
      <vt:lpstr>Steroid strengths and bioavailability (FPM Jan/Feb 2010)</vt:lpstr>
      <vt:lpstr>Inhaled Steroids – Adverse Effects</vt:lpstr>
      <vt:lpstr>2008 Medical Letter cost estimates for Some Inhaled Corticosteroids 1 month supply</vt:lpstr>
      <vt:lpstr>True/False</vt:lpstr>
      <vt:lpstr>True/False (continued)</vt:lpstr>
      <vt:lpstr>Pretest #4</vt:lpstr>
      <vt:lpstr>Inhaled corticosteroids</vt:lpstr>
      <vt:lpstr>Pretest #5</vt:lpstr>
      <vt:lpstr>Treatment of Asthma Exacerbations at Home</vt:lpstr>
      <vt:lpstr>The data on doubling inhaled steroids (Myth-Busting)</vt:lpstr>
      <vt:lpstr>Pretest #6</vt:lpstr>
      <vt:lpstr>Other pharmacologic management</vt:lpstr>
      <vt:lpstr>Other pharmacologic treatment</vt:lpstr>
      <vt:lpstr>What’s upcoming?</vt:lpstr>
      <vt:lpstr>SMART trial</vt:lpstr>
      <vt:lpstr>EPR3 Additional Findings (briefly)</vt:lpstr>
      <vt:lpstr>Validated Questionnaires </vt:lpstr>
      <vt:lpstr>Questionnaires</vt:lpstr>
      <vt:lpstr>Pretest #7</vt:lpstr>
      <vt:lpstr>Exercise Induced Bronchospasm – Treatment Options</vt:lpstr>
      <vt:lpstr>Pretreatment before exercise (cont)</vt:lpstr>
      <vt:lpstr>Pretest #8</vt:lpstr>
      <vt:lpstr>Comorbid conditions</vt:lpstr>
      <vt:lpstr>Comorbid conditions (cont)</vt:lpstr>
      <vt:lpstr>Comorbid conditions</vt:lpstr>
      <vt:lpstr>Obesity and Asthma</vt:lpstr>
      <vt:lpstr>Pretest #9</vt:lpstr>
      <vt:lpstr>Allergens and Asthma </vt:lpstr>
      <vt:lpstr>Cockroaches are Bad</vt:lpstr>
      <vt:lpstr>While we’re talking about Cockroaches:  Dust Mites</vt:lpstr>
      <vt:lpstr>Pretest #10</vt:lpstr>
      <vt:lpstr>Sulfite sensitivity</vt:lpstr>
      <vt:lpstr>Sulfites (cont)</vt:lpstr>
      <vt:lpstr>Aspirin Sensitivity</vt:lpstr>
      <vt:lpstr>ASA sensitivity continued</vt:lpstr>
      <vt:lpstr>Salsalate</vt:lpstr>
      <vt:lpstr>Risk Factors for Death from Asthma</vt:lpstr>
      <vt:lpstr>Risk Factors cont: Asthma Deaths</vt:lpstr>
      <vt:lpstr>Summary</vt:lpstr>
      <vt:lpstr>Summary (cont)</vt:lpstr>
      <vt:lpstr>Slide 92</vt:lpstr>
      <vt:lpstr>References</vt:lpstr>
      <vt:lpstr>References (cont)</vt:lpstr>
      <vt:lpstr>References (cont)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Asthma</dc:title>
  <dc:creator>erinandalex</dc:creator>
  <cp:lastModifiedBy>University Health Service</cp:lastModifiedBy>
  <cp:revision>300</cp:revision>
  <dcterms:created xsi:type="dcterms:W3CDTF">2010-09-07T18:36:36Z</dcterms:created>
  <dcterms:modified xsi:type="dcterms:W3CDTF">2010-10-28T19:58:51Z</dcterms:modified>
</cp:coreProperties>
</file>